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9" r:id="rId4"/>
    <p:sldId id="260" r:id="rId5"/>
    <p:sldId id="258" r:id="rId6"/>
    <p:sldId id="264" r:id="rId7"/>
    <p:sldId id="265" r:id="rId8"/>
    <p:sldId id="262" r:id="rId9"/>
    <p:sldId id="266" r:id="rId10"/>
    <p:sldId id="267" r:id="rId11"/>
    <p:sldId id="273" r:id="rId12"/>
    <p:sldId id="271" r:id="rId13"/>
    <p:sldId id="269" r:id="rId14"/>
    <p:sldId id="270" r:id="rId15"/>
    <p:sldId id="263" r:id="rId16"/>
    <p:sldId id="268" r:id="rId17"/>
    <p:sldId id="272" r:id="rId18"/>
    <p:sldId id="274" r:id="rId19"/>
    <p:sldId id="275" r:id="rId20"/>
    <p:sldId id="277" r:id="rId21"/>
    <p:sldId id="276" r:id="rId22"/>
    <p:sldId id="280" r:id="rId23"/>
    <p:sldId id="283" r:id="rId24"/>
    <p:sldId id="282" r:id="rId25"/>
    <p:sldId id="284" r:id="rId26"/>
    <p:sldId id="285" r:id="rId27"/>
    <p:sldId id="281" r:id="rId28"/>
    <p:sldId id="286" r:id="rId29"/>
    <p:sldId id="278" r:id="rId30"/>
    <p:sldId id="279" r:id="rId31"/>
    <p:sldId id="288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  <a:srgbClr val="FF6600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69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FCD2AC-6C5E-4B54-8451-4D135F00E435}" type="slidenum">
              <a:rPr lang="en-US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12B368-CB9A-4BF3-9D0F-ACD4CE78F6DA}" type="slidenum">
              <a:rPr lang="en-US"/>
              <a:pPr/>
              <a:t>1</a:t>
            </a:fld>
            <a:endParaRPr lang="en-US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FED348-3323-452D-85D1-04F7E1929784}" type="slidenum">
              <a:rPr lang="en-US"/>
              <a:pPr/>
              <a:t>2</a:t>
            </a:fld>
            <a:endParaRPr lang="en-US"/>
          </a:p>
        </p:txBody>
      </p:sp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7E7EF2-71EB-424F-B4A7-6532E29F80FA}" type="slidenum">
              <a:rPr lang="en-US"/>
              <a:pPr/>
              <a:t>3</a:t>
            </a:fld>
            <a:endParaRPr lang="en-US"/>
          </a:p>
        </p:txBody>
      </p:sp>
      <p:sp>
        <p:nvSpPr>
          <p:cNvPr id="14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591EDD-952B-4047-BC2F-C89755409B03}" type="slidenum">
              <a:rPr lang="en-US"/>
              <a:pPr/>
              <a:t>4</a:t>
            </a:fld>
            <a:endParaRPr lang="en-US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368FE0-4F05-416B-BFE4-0520DCFAFC2C}" type="slidenum">
              <a:rPr lang="en-US"/>
              <a:pPr/>
              <a:t>5</a:t>
            </a:fld>
            <a:endParaRPr lang="en-US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76CCD8-424F-430F-9129-B4ADE7351ADB}" type="slidenum">
              <a:rPr lang="en-US"/>
              <a:pPr/>
              <a:t>6</a:t>
            </a:fld>
            <a:endParaRPr lang="en-US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EC48E9-39F5-4993-A3F7-A93204A4FDE1}" type="slidenum">
              <a:rPr lang="en-US"/>
              <a:pPr/>
              <a:t>7</a:t>
            </a:fld>
            <a:endParaRPr lang="en-US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887507-CD0B-4B30-8041-F736A19C3918}" type="slidenum">
              <a:rPr lang="en-US"/>
              <a:pPr/>
              <a:t>8</a:t>
            </a:fld>
            <a:endParaRPr lang="en-US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653E31-0C93-489C-AEB8-FB62305CBA35}" type="slidenum">
              <a:rPr lang="en-US"/>
              <a:pPr/>
              <a:t>9</a:t>
            </a:fld>
            <a:endParaRPr lang="en-US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D32FA0-BCE0-4ADB-ABCD-F33816976461}" type="slidenum">
              <a:rPr lang="en-US"/>
              <a:pPr/>
              <a:t>10</a:t>
            </a:fld>
            <a:endParaRPr lang="en-US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DD499B-F023-4E9E-8587-BDAA2CB77692}" type="slidenum">
              <a:rPr lang="en-US"/>
              <a:pPr/>
              <a:t>11</a:t>
            </a:fld>
            <a:endParaRPr lang="en-US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A0A345-00BC-408F-A93C-F64715D63100}" type="slidenum">
              <a:rPr lang="en-US"/>
              <a:pPr/>
              <a:t>12</a:t>
            </a:fld>
            <a:endParaRPr lang="en-US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6BD137-1D67-462D-95A2-08A4F0A34076}" type="slidenum">
              <a:rPr lang="en-US"/>
              <a:pPr/>
              <a:t>13</a:t>
            </a:fld>
            <a:endParaRPr lang="en-US"/>
          </a:p>
        </p:txBody>
      </p:sp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D46926-439A-40F0-9E33-551B4E35ED2B}" type="slidenum">
              <a:rPr lang="en-US"/>
              <a:pPr/>
              <a:t>14</a:t>
            </a:fld>
            <a:endParaRPr lang="en-US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1300FF-3DEB-4FA4-A88A-3F1BA09F86CB}" type="slidenum">
              <a:rPr lang="en-US"/>
              <a:pPr/>
              <a:t>15</a:t>
            </a:fld>
            <a:endParaRPr lang="en-US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C95CEC-E106-466A-93F2-9AD958E66EBC}" type="slidenum">
              <a:rPr lang="en-US"/>
              <a:pPr/>
              <a:t>16</a:t>
            </a:fld>
            <a:endParaRPr lang="en-US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49812F-32F6-45E2-A1C6-CAB6366BA679}" type="slidenum">
              <a:rPr lang="en-US"/>
              <a:pPr/>
              <a:t>17</a:t>
            </a:fld>
            <a:endParaRPr lang="en-US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8C1FA8-65FC-4253-AE16-97725AE22534}" type="slidenum">
              <a:rPr lang="en-US"/>
              <a:pPr/>
              <a:t>18</a:t>
            </a:fld>
            <a:endParaRPr lang="en-US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13658F-7FD2-4108-844F-4C85FEDCCB00}" type="slidenum">
              <a:rPr lang="en-US"/>
              <a:pPr/>
              <a:t>19</a:t>
            </a:fld>
            <a:endParaRPr lang="en-US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0B7926-9D77-4AD9-9CE1-2A82F2F9A0C5}" type="slidenum">
              <a:rPr lang="en-US"/>
              <a:pPr/>
              <a:t>20</a:t>
            </a:fld>
            <a:endParaRPr lang="en-US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1B39F2-03C6-4E43-A884-0AD222F444EB}" type="slidenum">
              <a:rPr lang="en-US"/>
              <a:pPr/>
              <a:t>21</a:t>
            </a:fld>
            <a:endParaRPr lang="en-US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A77F72-7C11-46BD-8369-E89609809483}" type="slidenum">
              <a:rPr lang="en-US"/>
              <a:pPr/>
              <a:t>22</a:t>
            </a:fld>
            <a:endParaRPr lang="en-US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FB020C-8361-4198-BAA1-0A1A6C603B79}" type="slidenum">
              <a:rPr lang="en-US"/>
              <a:pPr/>
              <a:t>23</a:t>
            </a:fld>
            <a:endParaRPr lang="en-US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B66517-C0C6-4685-A041-4AFACE0F9D82}" type="slidenum">
              <a:rPr lang="en-US"/>
              <a:pPr/>
              <a:t>24</a:t>
            </a:fld>
            <a:endParaRPr lang="en-US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893772-9053-44D9-93CA-8D55374B1A3C}" type="slidenum">
              <a:rPr lang="en-US"/>
              <a:pPr/>
              <a:t>25</a:t>
            </a:fld>
            <a:endParaRPr lang="en-US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354739-1257-47C2-941C-25515707A281}" type="slidenum">
              <a:rPr lang="en-US"/>
              <a:pPr/>
              <a:t>26</a:t>
            </a:fld>
            <a:endParaRPr lang="en-US"/>
          </a:p>
        </p:txBody>
      </p:sp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C7761F-8033-47E3-AB1A-DB6B573D1117}" type="slidenum">
              <a:rPr lang="en-US"/>
              <a:pPr/>
              <a:t>27</a:t>
            </a:fld>
            <a:endParaRPr lang="en-US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26C09B-0DE9-4C1A-97A7-818AA08C53FE}" type="slidenum">
              <a:rPr lang="en-US"/>
              <a:pPr/>
              <a:t>28</a:t>
            </a:fld>
            <a:endParaRPr lang="en-US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407A2F-4A29-4B94-B125-7E803622DC71}" type="slidenum">
              <a:rPr lang="en-US"/>
              <a:pPr/>
              <a:t>29</a:t>
            </a:fld>
            <a:endParaRPr lang="en-US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729C5B-2123-42B6-82AB-92F20F890D7A}" type="slidenum">
              <a:rPr lang="en-US"/>
              <a:pPr/>
              <a:t>30</a:t>
            </a:fld>
            <a:endParaRPr lang="en-US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F62E31-176A-493B-A721-EF8C6D2A8A3F}" type="slidenum">
              <a:rPr lang="en-US"/>
              <a:pPr/>
              <a:t>31</a:t>
            </a:fld>
            <a:endParaRPr lang="en-US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62AAC-6B97-4393-8AAD-99481CEF41B0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7A4D50-DAFC-400D-AECF-7D3140C4583E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D8839-29BD-4748-A774-F693E8CCCA1A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196975"/>
            <a:ext cx="3810000" cy="4899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3810000" cy="4899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1DDC21-1041-439E-8696-F667024BE45C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6EBB05-2DA4-4E88-9A29-0D95DFD28A19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F1830-C98E-4858-A3FE-2A879C394CB1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36308D-5F81-43E2-8CC9-E962D097A546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C58042-CC1E-49FE-B7AA-827EA9DF5F19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FE0D0F-48D6-406C-8984-CEBB034435C0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B4492E-9DC3-467E-BA96-3A41F53BD666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58000" y="333375"/>
            <a:ext cx="2286000" cy="5762625"/>
          </a:xfrm>
        </p:spPr>
        <p:txBody>
          <a:bodyPr vert="eaVert"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0" y="333375"/>
            <a:ext cx="6705600" cy="5762625"/>
          </a:xfrm>
        </p:spPr>
        <p:txBody>
          <a:bodyPr vert="eaVert"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C07DA-95AB-4617-AE18-0C7AED14D632}" type="slidenum">
              <a:rPr lang="en-US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333375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196975"/>
            <a:ext cx="7772400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892595C-43AE-49F4-B500-FE859707DF1B}" type="slidenum">
              <a:rPr lang="en-US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aria.ruether@uba.de" TargetMode="External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mailto:thomas.bandholtz@innoq.com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mantic-network.de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semantic-network.de/displayTopic.html?lang=de&amp;tid=t47098a_10220d1bc3e_4ee1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://www.semantic-network.de/" TargetMode="External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mailto:thomas.bandholtz@innoq.com" TargetMode="External"/><Relationship Id="rId4" Type="http://schemas.openxmlformats.org/officeDocument/2006/relationships/hyperlink" Target="mailto:maria.ruether@uba.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e-DE"/>
              <a:t>5 Jahre </a:t>
            </a:r>
            <a:r>
              <a:rPr lang="de-DE">
                <a:solidFill>
                  <a:srgbClr val="000099"/>
                </a:solidFill>
              </a:rPr>
              <a:t>Semantic Network Service</a:t>
            </a:r>
            <a:r>
              <a:rPr lang="de-DE"/>
              <a:t> (SNS) </a:t>
            </a:r>
            <a:r>
              <a:rPr lang="de-DE" sz="2400"/>
              <a:t>Aktueller Stand und Ausblick</a:t>
            </a:r>
            <a:r>
              <a:rPr lang="de-DE"/>
              <a:t> 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1800" b="1"/>
              <a:t>Maria Rüther</a:t>
            </a:r>
            <a:r>
              <a:rPr lang="en-US" sz="1800"/>
              <a:t>, </a:t>
            </a:r>
            <a:r>
              <a:rPr lang="en-US" sz="1800">
                <a:hlinkClick r:id="rId3"/>
              </a:rPr>
              <a:t>maria.ruether@uba.de</a:t>
            </a:r>
            <a:endParaRPr lang="en-US" sz="1800"/>
          </a:p>
          <a:p>
            <a:r>
              <a:rPr lang="en-US" sz="1800" b="1"/>
              <a:t>Thomas Bandholtz</a:t>
            </a:r>
            <a:r>
              <a:rPr lang="en-US" sz="1800"/>
              <a:t>, </a:t>
            </a:r>
            <a:r>
              <a:rPr lang="en-US" sz="1800">
                <a:hlinkClick r:id="rId4"/>
              </a:rPr>
              <a:t>thomas.bandholtz@innoq.com</a:t>
            </a:r>
            <a:r>
              <a:rPr lang="en-US" sz="1800"/>
              <a:t> </a:t>
            </a:r>
          </a:p>
          <a:p>
            <a:r>
              <a:rPr lang="en-US" sz="1800"/>
              <a:t>Workshop 2008 beim UBA in Dessau-Roßlau</a:t>
            </a:r>
          </a:p>
          <a:p>
            <a:r>
              <a:rPr lang="en-US" sz="1800"/>
              <a:t>(05./06. Juni 2008)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63950" y="5300663"/>
            <a:ext cx="176212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188" y="388938"/>
            <a:ext cx="1047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51725" y="536575"/>
            <a:ext cx="96202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hlinkClick r:id="rId3"/>
              </a:rPr>
              <a:t>http://www.semantic-network.de</a:t>
            </a:r>
            <a:r>
              <a:rPr lang="en-US"/>
              <a:t> 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2250" y="908050"/>
            <a:ext cx="8772525" cy="5276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Die Ursprünge (1): UMTHES</a:t>
            </a:r>
            <a:r>
              <a:rPr lang="en-US" baseline="30000">
                <a:cs typeface="Arial" charset="0"/>
              </a:rPr>
              <a:t>®</a:t>
            </a:r>
            <a:r>
              <a:rPr lang="en-US"/>
              <a:t> in GEIN 2000</a:t>
            </a: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1052513"/>
            <a:ext cx="6853238" cy="47894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Die Ursprünge (2): GEIN Geo-Thesaurus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908050"/>
            <a:ext cx="6845300" cy="5473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5863" y="53975"/>
            <a:ext cx="6842125" cy="6764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Die Ursprünge (3): GEIN Thesaurus-Recherche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944563"/>
            <a:ext cx="7123112" cy="53419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GEIN 2000 / EXPO 2000 / Dessau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1123950"/>
            <a:ext cx="8286750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SNS R&amp;D 2001-2003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175250" y="1268413"/>
            <a:ext cx="1728788" cy="650875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600" b="1">
                <a:solidFill>
                  <a:srgbClr val="000099"/>
                </a:solidFill>
                <a:latin typeface="Arial" charset="0"/>
              </a:rPr>
              <a:t>SNS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873250" y="2347913"/>
            <a:ext cx="1393825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>
                <a:latin typeface="Arial" charset="0"/>
              </a:rPr>
              <a:t>Thesaurus</a:t>
            </a:r>
          </a:p>
        </p:txBody>
      </p:sp>
      <p:sp>
        <p:nvSpPr>
          <p:cNvPr id="19463" name="Oval 7"/>
          <p:cNvSpPr>
            <a:spLocks noChangeArrowheads="1"/>
          </p:cNvSpPr>
          <p:nvPr/>
        </p:nvSpPr>
        <p:spPr bwMode="auto">
          <a:xfrm>
            <a:off x="5208588" y="2563813"/>
            <a:ext cx="1655762" cy="9144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solidFill>
                  <a:srgbClr val="000099"/>
                </a:solidFill>
                <a:latin typeface="Arial" charset="0"/>
              </a:rPr>
              <a:t>Topic Map</a:t>
            </a: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5003800" y="4075113"/>
            <a:ext cx="2066925" cy="14414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>
                <a:solidFill>
                  <a:srgbClr val="000099"/>
                </a:solidFill>
                <a:latin typeface="Arial" charset="0"/>
              </a:rPr>
              <a:t>Web Services</a:t>
            </a:r>
          </a:p>
          <a:p>
            <a:pPr>
              <a:buFontTx/>
              <a:buChar char="•"/>
            </a:pPr>
            <a:r>
              <a:rPr lang="en-US" sz="2000">
                <a:solidFill>
                  <a:srgbClr val="000099"/>
                </a:solidFill>
                <a:latin typeface="Arial" charset="0"/>
              </a:rPr>
              <a:t> findTopics</a:t>
            </a:r>
          </a:p>
          <a:p>
            <a:pPr>
              <a:buFontTx/>
              <a:buChar char="•"/>
            </a:pPr>
            <a:r>
              <a:rPr lang="en-US" sz="2000">
                <a:solidFill>
                  <a:srgbClr val="000099"/>
                </a:solidFill>
                <a:latin typeface="Arial" charset="0"/>
              </a:rPr>
              <a:t> getPSI</a:t>
            </a:r>
          </a:p>
          <a:p>
            <a:pPr>
              <a:buFontTx/>
              <a:buChar char="•"/>
            </a:pPr>
            <a:r>
              <a:rPr lang="en-US" sz="2000">
                <a:solidFill>
                  <a:srgbClr val="000099"/>
                </a:solidFill>
                <a:latin typeface="Arial" charset="0"/>
              </a:rPr>
              <a:t> autoClassify</a:t>
            </a:r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1560513" y="2851150"/>
            <a:ext cx="2016125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>
                <a:latin typeface="Arial" charset="0"/>
              </a:rPr>
              <a:t>Geo-Thesaurus</a:t>
            </a:r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1560513" y="3355975"/>
            <a:ext cx="2016125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Arial" charset="0"/>
              </a:rPr>
              <a:t>Umweltkalender</a:t>
            </a:r>
          </a:p>
        </p:txBody>
      </p:sp>
      <p:sp>
        <p:nvSpPr>
          <p:cNvPr id="19471" name="AutoShape 15"/>
          <p:cNvSpPr>
            <a:spLocks noChangeArrowheads="1"/>
          </p:cNvSpPr>
          <p:nvPr/>
        </p:nvSpPr>
        <p:spPr bwMode="auto">
          <a:xfrm>
            <a:off x="4067175" y="2708275"/>
            <a:ext cx="792163" cy="720725"/>
          </a:xfrm>
          <a:prstGeom prst="rightArrow">
            <a:avLst>
              <a:gd name="adj1" fmla="val 50000"/>
              <a:gd name="adj2" fmla="val 2747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cxnSp>
        <p:nvCxnSpPr>
          <p:cNvPr id="19472" name="AutoShape 16"/>
          <p:cNvCxnSpPr>
            <a:cxnSpLocks noChangeShapeType="1"/>
            <a:stCxn id="19461" idx="2"/>
            <a:endCxn id="19463" idx="0"/>
          </p:cNvCxnSpPr>
          <p:nvPr/>
        </p:nvCxnSpPr>
        <p:spPr bwMode="auto">
          <a:xfrm flipH="1">
            <a:off x="6037263" y="1919288"/>
            <a:ext cx="3175" cy="6445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cxnSp>
        <p:nvCxnSpPr>
          <p:cNvPr id="19473" name="AutoShape 17"/>
          <p:cNvCxnSpPr>
            <a:cxnSpLocks noChangeShapeType="1"/>
            <a:stCxn id="19463" idx="4"/>
            <a:endCxn id="19464" idx="0"/>
          </p:cNvCxnSpPr>
          <p:nvPr/>
        </p:nvCxnSpPr>
        <p:spPr bwMode="auto">
          <a:xfrm>
            <a:off x="6037263" y="3478213"/>
            <a:ext cx="0" cy="5969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</p:cxnSp>
      <p:sp>
        <p:nvSpPr>
          <p:cNvPr id="19474" name="AutoShape 18"/>
          <p:cNvSpPr>
            <a:spLocks noChangeArrowheads="1"/>
          </p:cNvSpPr>
          <p:nvPr/>
        </p:nvSpPr>
        <p:spPr bwMode="auto">
          <a:xfrm>
            <a:off x="7235825" y="4435475"/>
            <a:ext cx="792163" cy="720725"/>
          </a:xfrm>
          <a:prstGeom prst="rightArrow">
            <a:avLst>
              <a:gd name="adj1" fmla="val 50000"/>
              <a:gd name="adj2" fmla="val 27478"/>
            </a:avLst>
          </a:prstGeom>
          <a:solidFill>
            <a:srgbClr val="FF9900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9475" name="AutoShape 19"/>
          <p:cNvSpPr>
            <a:spLocks noChangeArrowheads="1"/>
          </p:cNvSpPr>
          <p:nvPr/>
        </p:nvSpPr>
        <p:spPr bwMode="auto">
          <a:xfrm flipH="1">
            <a:off x="4067175" y="4435475"/>
            <a:ext cx="792163" cy="720725"/>
          </a:xfrm>
          <a:prstGeom prst="rightArrow">
            <a:avLst>
              <a:gd name="adj1" fmla="val 50000"/>
              <a:gd name="adj2" fmla="val 27478"/>
            </a:avLst>
          </a:prstGeom>
          <a:solidFill>
            <a:srgbClr val="FF9900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6250" y="1268413"/>
            <a:ext cx="1647825" cy="666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9479" name="Picture 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11300" y="3932238"/>
            <a:ext cx="2116138" cy="1743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9480" name="Text Box 24"/>
          <p:cNvSpPr txBox="1">
            <a:spLocks noChangeArrowheads="1"/>
          </p:cNvSpPr>
          <p:nvPr/>
        </p:nvSpPr>
        <p:spPr bwMode="auto">
          <a:xfrm>
            <a:off x="1990725" y="2205038"/>
            <a:ext cx="1158875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600">
                <a:solidFill>
                  <a:srgbClr val="FF0000"/>
                </a:solidFill>
                <a:latin typeface="Comic Sans MS" pitchFamily="66" charset="0"/>
              </a:rPr>
              <a:t>X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Die SNS Topic Map (ISO 13250)</a:t>
            </a:r>
          </a:p>
        </p:txBody>
      </p:sp>
      <p:grpSp>
        <p:nvGrpSpPr>
          <p:cNvPr id="25605" name="Group 5"/>
          <p:cNvGrpSpPr>
            <a:grpSpLocks/>
          </p:cNvGrpSpPr>
          <p:nvPr/>
        </p:nvGrpSpPr>
        <p:grpSpPr bwMode="auto">
          <a:xfrm>
            <a:off x="179388" y="908050"/>
            <a:ext cx="8856662" cy="5186363"/>
            <a:chOff x="113" y="662"/>
            <a:chExt cx="5579" cy="3267"/>
          </a:xfrm>
        </p:grpSpPr>
        <p:grpSp>
          <p:nvGrpSpPr>
            <p:cNvPr id="25606" name="Group 6"/>
            <p:cNvGrpSpPr>
              <a:grpSpLocks/>
            </p:cNvGrpSpPr>
            <p:nvPr/>
          </p:nvGrpSpPr>
          <p:grpSpPr bwMode="auto">
            <a:xfrm>
              <a:off x="1474" y="662"/>
              <a:ext cx="2631" cy="1906"/>
              <a:chOff x="1519" y="662"/>
              <a:chExt cx="2631" cy="1906"/>
            </a:xfrm>
          </p:grpSpPr>
          <p:sp>
            <p:nvSpPr>
              <p:cNvPr id="25607" name="Rectangle 7"/>
              <p:cNvSpPr>
                <a:spLocks noChangeArrowheads="1"/>
              </p:cNvSpPr>
              <p:nvPr/>
            </p:nvSpPr>
            <p:spPr bwMode="auto">
              <a:xfrm flipV="1">
                <a:off x="1519" y="662"/>
                <a:ext cx="2631" cy="190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5608" name="Oval 8"/>
              <p:cNvSpPr>
                <a:spLocks noChangeArrowheads="1"/>
              </p:cNvSpPr>
              <p:nvPr/>
            </p:nvSpPr>
            <p:spPr bwMode="auto">
              <a:xfrm>
                <a:off x="2562" y="1980"/>
                <a:ext cx="539" cy="281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Term</a:t>
                </a:r>
              </a:p>
            </p:txBody>
          </p:sp>
          <p:sp>
            <p:nvSpPr>
              <p:cNvPr id="25609" name="Oval 9"/>
              <p:cNvSpPr>
                <a:spLocks noChangeArrowheads="1"/>
              </p:cNvSpPr>
              <p:nvPr/>
            </p:nvSpPr>
            <p:spPr bwMode="auto">
              <a:xfrm>
                <a:off x="1746" y="1753"/>
                <a:ext cx="539" cy="253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0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Part Term</a:t>
                </a:r>
              </a:p>
            </p:txBody>
          </p:sp>
          <p:sp>
            <p:nvSpPr>
              <p:cNvPr id="25610" name="AutoShape 10"/>
              <p:cNvSpPr>
                <a:spLocks noChangeArrowheads="1"/>
              </p:cNvSpPr>
              <p:nvPr/>
            </p:nvSpPr>
            <p:spPr bwMode="auto">
              <a:xfrm>
                <a:off x="3288" y="1216"/>
                <a:ext cx="512" cy="254"/>
              </a:xfrm>
              <a:prstGeom prst="diamond">
                <a:avLst/>
              </a:prstGeom>
              <a:solidFill>
                <a:srgbClr val="99ADC1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000" b="1" i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preferred</a:t>
                </a:r>
              </a:p>
            </p:txBody>
          </p:sp>
          <p:sp>
            <p:nvSpPr>
              <p:cNvPr id="25611" name="AutoShape 11"/>
              <p:cNvSpPr>
                <a:spLocks noChangeArrowheads="1"/>
              </p:cNvSpPr>
              <p:nvPr/>
            </p:nvSpPr>
            <p:spPr bwMode="auto">
              <a:xfrm>
                <a:off x="2550" y="801"/>
                <a:ext cx="511" cy="251"/>
              </a:xfrm>
              <a:prstGeom prst="diamond">
                <a:avLst/>
              </a:prstGeom>
              <a:solidFill>
                <a:srgbClr val="99ADC1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000" b="1" i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broader</a:t>
                </a:r>
              </a:p>
            </p:txBody>
          </p:sp>
          <p:sp>
            <p:nvSpPr>
              <p:cNvPr id="25612" name="AutoShape 12"/>
              <p:cNvSpPr>
                <a:spLocks noChangeArrowheads="1"/>
              </p:cNvSpPr>
              <p:nvPr/>
            </p:nvSpPr>
            <p:spPr bwMode="auto">
              <a:xfrm>
                <a:off x="1973" y="2236"/>
                <a:ext cx="512" cy="251"/>
              </a:xfrm>
              <a:prstGeom prst="diamond">
                <a:avLst/>
              </a:prstGeom>
              <a:solidFill>
                <a:srgbClr val="99ADC1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000" b="1" i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composite</a:t>
                </a:r>
              </a:p>
            </p:txBody>
          </p:sp>
          <p:cxnSp>
            <p:nvCxnSpPr>
              <p:cNvPr id="25613" name="AutoShape 13"/>
              <p:cNvCxnSpPr>
                <a:cxnSpLocks noChangeShapeType="1"/>
                <a:stCxn id="25608" idx="1"/>
                <a:endCxn id="25609" idx="6"/>
              </p:cNvCxnSpPr>
              <p:nvPr/>
            </p:nvCxnSpPr>
            <p:spPr bwMode="auto">
              <a:xfrm flipH="1" flipV="1">
                <a:off x="2294" y="1880"/>
                <a:ext cx="347" cy="132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</p:cxnSp>
          <p:cxnSp>
            <p:nvCxnSpPr>
              <p:cNvPr id="25614" name="AutoShape 14"/>
              <p:cNvCxnSpPr>
                <a:cxnSpLocks noChangeShapeType="1"/>
                <a:stCxn id="25608" idx="0"/>
                <a:endCxn id="25621" idx="0"/>
              </p:cNvCxnSpPr>
              <p:nvPr/>
            </p:nvCxnSpPr>
            <p:spPr bwMode="auto">
              <a:xfrm flipV="1">
                <a:off x="2832" y="1200"/>
                <a:ext cx="0" cy="771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</p:cxnSp>
          <p:cxnSp>
            <p:nvCxnSpPr>
              <p:cNvPr id="25615" name="AutoShape 15"/>
              <p:cNvCxnSpPr>
                <a:cxnSpLocks noChangeShapeType="1"/>
                <a:stCxn id="25608" idx="7"/>
                <a:endCxn id="25620" idx="2"/>
              </p:cNvCxnSpPr>
              <p:nvPr/>
            </p:nvCxnSpPr>
            <p:spPr bwMode="auto">
              <a:xfrm flipV="1">
                <a:off x="3022" y="1654"/>
                <a:ext cx="348" cy="358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25616" name="AutoShape 16"/>
              <p:cNvSpPr>
                <a:spLocks noChangeArrowheads="1"/>
              </p:cNvSpPr>
              <p:nvPr/>
            </p:nvSpPr>
            <p:spPr bwMode="auto">
              <a:xfrm>
                <a:off x="1870" y="1223"/>
                <a:ext cx="511" cy="251"/>
              </a:xfrm>
              <a:prstGeom prst="diamond">
                <a:avLst/>
              </a:prstGeom>
              <a:solidFill>
                <a:srgbClr val="99ADC1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000" b="1" i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related</a:t>
                </a:r>
              </a:p>
            </p:txBody>
          </p:sp>
          <p:cxnSp>
            <p:nvCxnSpPr>
              <p:cNvPr id="25617" name="AutoShape 17"/>
              <p:cNvCxnSpPr>
                <a:cxnSpLocks noChangeShapeType="1"/>
                <a:stCxn id="25612" idx="3"/>
                <a:endCxn id="25608" idx="3"/>
              </p:cNvCxnSpPr>
              <p:nvPr/>
            </p:nvCxnSpPr>
            <p:spPr bwMode="auto">
              <a:xfrm flipV="1">
                <a:off x="2494" y="2229"/>
                <a:ext cx="147" cy="133"/>
              </a:xfrm>
              <a:prstGeom prst="bentConnector2">
                <a:avLst/>
              </a:prstGeom>
              <a:noFill/>
              <a:ln w="2857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</p:cxnSp>
          <p:cxnSp>
            <p:nvCxnSpPr>
              <p:cNvPr id="25618" name="AutoShape 18"/>
              <p:cNvCxnSpPr>
                <a:cxnSpLocks noChangeShapeType="1"/>
                <a:stCxn id="25612" idx="0"/>
                <a:endCxn id="25608" idx="3"/>
              </p:cNvCxnSpPr>
              <p:nvPr/>
            </p:nvCxnSpPr>
            <p:spPr bwMode="auto">
              <a:xfrm>
                <a:off x="2229" y="2227"/>
                <a:ext cx="412" cy="2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</p:spPr>
          </p:cxnSp>
          <p:cxnSp>
            <p:nvCxnSpPr>
              <p:cNvPr id="25619" name="AutoShape 19"/>
              <p:cNvCxnSpPr>
                <a:cxnSpLocks noChangeShapeType="1"/>
                <a:stCxn id="25616" idx="2"/>
                <a:endCxn id="25621" idx="3"/>
              </p:cNvCxnSpPr>
              <p:nvPr/>
            </p:nvCxnSpPr>
            <p:spPr bwMode="auto">
              <a:xfrm rot="5400000" flipH="1" flipV="1">
                <a:off x="2371" y="1212"/>
                <a:ext cx="26" cy="515"/>
              </a:xfrm>
              <a:prstGeom prst="bentConnector3">
                <a:avLst>
                  <a:gd name="adj1" fmla="val -576921"/>
                </a:avLst>
              </a:prstGeom>
              <a:noFill/>
              <a:ln w="2857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</p:cxnSp>
          <p:sp>
            <p:nvSpPr>
              <p:cNvPr id="25620" name="Oval 20"/>
              <p:cNvSpPr>
                <a:spLocks noChangeArrowheads="1"/>
              </p:cNvSpPr>
              <p:nvPr/>
            </p:nvSpPr>
            <p:spPr bwMode="auto">
              <a:xfrm>
                <a:off x="3379" y="1527"/>
                <a:ext cx="539" cy="253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0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Non-</a:t>
                </a:r>
                <a:br>
                  <a:rPr lang="en-US" sz="10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</a:br>
                <a:r>
                  <a:rPr lang="en-US" sz="10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Descriptor</a:t>
                </a:r>
              </a:p>
            </p:txBody>
          </p:sp>
          <p:sp>
            <p:nvSpPr>
              <p:cNvPr id="25621" name="Oval 21"/>
              <p:cNvSpPr>
                <a:spLocks noChangeArrowheads="1"/>
              </p:cNvSpPr>
              <p:nvPr/>
            </p:nvSpPr>
            <p:spPr bwMode="auto">
              <a:xfrm>
                <a:off x="2562" y="1209"/>
                <a:ext cx="539" cy="280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0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Descriptor</a:t>
                </a:r>
              </a:p>
            </p:txBody>
          </p:sp>
          <p:cxnSp>
            <p:nvCxnSpPr>
              <p:cNvPr id="25622" name="AutoShape 22"/>
              <p:cNvCxnSpPr>
                <a:cxnSpLocks noChangeShapeType="1"/>
                <a:stCxn id="25611" idx="3"/>
                <a:endCxn id="25621" idx="7"/>
              </p:cNvCxnSpPr>
              <p:nvPr/>
            </p:nvCxnSpPr>
            <p:spPr bwMode="auto">
              <a:xfrm flipH="1">
                <a:off x="3022" y="927"/>
                <a:ext cx="48" cy="314"/>
              </a:xfrm>
              <a:prstGeom prst="bentConnector4">
                <a:avLst>
                  <a:gd name="adj1" fmla="val -281250"/>
                  <a:gd name="adj2" fmla="val 64648"/>
                </a:avLst>
              </a:prstGeom>
              <a:noFill/>
              <a:ln w="2857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</p:cxnSp>
          <p:cxnSp>
            <p:nvCxnSpPr>
              <p:cNvPr id="25623" name="AutoShape 23"/>
              <p:cNvCxnSpPr>
                <a:cxnSpLocks noChangeShapeType="1"/>
                <a:stCxn id="25611" idx="1"/>
                <a:endCxn id="25621" idx="1"/>
              </p:cNvCxnSpPr>
              <p:nvPr/>
            </p:nvCxnSpPr>
            <p:spPr bwMode="auto">
              <a:xfrm rot="10800000" flipH="1" flipV="1">
                <a:off x="2541" y="927"/>
                <a:ext cx="100" cy="314"/>
              </a:xfrm>
              <a:prstGeom prst="bentConnector4">
                <a:avLst>
                  <a:gd name="adj1" fmla="val -135000"/>
                  <a:gd name="adj2" fmla="val 64968"/>
                </a:avLst>
              </a:prstGeom>
              <a:noFill/>
              <a:ln w="2857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</p:cxnSp>
          <p:cxnSp>
            <p:nvCxnSpPr>
              <p:cNvPr id="25624" name="AutoShape 24"/>
              <p:cNvCxnSpPr>
                <a:cxnSpLocks noChangeShapeType="1"/>
                <a:stCxn id="25610" idx="3"/>
                <a:endCxn id="25620" idx="6"/>
              </p:cNvCxnSpPr>
              <p:nvPr/>
            </p:nvCxnSpPr>
            <p:spPr bwMode="auto">
              <a:xfrm>
                <a:off x="3809" y="1343"/>
                <a:ext cx="118" cy="311"/>
              </a:xfrm>
              <a:prstGeom prst="bentConnector3">
                <a:avLst>
                  <a:gd name="adj1" fmla="val 214407"/>
                </a:avLst>
              </a:prstGeom>
              <a:noFill/>
              <a:ln w="28575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</p:cxnSp>
          <p:cxnSp>
            <p:nvCxnSpPr>
              <p:cNvPr id="25625" name="AutoShape 25"/>
              <p:cNvCxnSpPr>
                <a:cxnSpLocks noChangeShapeType="1"/>
                <a:stCxn id="25621" idx="2"/>
                <a:endCxn id="25616" idx="3"/>
              </p:cNvCxnSpPr>
              <p:nvPr/>
            </p:nvCxnSpPr>
            <p:spPr bwMode="auto">
              <a:xfrm rot="10800000">
                <a:off x="2390" y="1349"/>
                <a:ext cx="163" cy="0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</p:spPr>
          </p:cxnSp>
          <p:cxnSp>
            <p:nvCxnSpPr>
              <p:cNvPr id="25626" name="AutoShape 26"/>
              <p:cNvCxnSpPr>
                <a:cxnSpLocks noChangeShapeType="1"/>
                <a:stCxn id="25621" idx="6"/>
                <a:endCxn id="25610" idx="1"/>
              </p:cNvCxnSpPr>
              <p:nvPr/>
            </p:nvCxnSpPr>
            <p:spPr bwMode="auto">
              <a:xfrm flipV="1">
                <a:off x="3110" y="1343"/>
                <a:ext cx="169" cy="6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</p:spPr>
          </p:cxnSp>
          <p:sp>
            <p:nvSpPr>
              <p:cNvPr id="25627" name="Rectangle 27"/>
              <p:cNvSpPr>
                <a:spLocks noChangeArrowheads="1"/>
              </p:cNvSpPr>
              <p:nvPr/>
            </p:nvSpPr>
            <p:spPr bwMode="auto">
              <a:xfrm>
                <a:off x="3380" y="1932"/>
                <a:ext cx="679" cy="126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1200">
                    <a:latin typeface="Arial" charset="0"/>
                    <a:cs typeface="Arial" charset="0"/>
                  </a:rPr>
                  <a:t>Morphology</a:t>
                </a:r>
              </a:p>
            </p:txBody>
          </p:sp>
          <p:cxnSp>
            <p:nvCxnSpPr>
              <p:cNvPr id="25628" name="AutoShape 28"/>
              <p:cNvCxnSpPr>
                <a:cxnSpLocks noChangeShapeType="1"/>
                <a:stCxn id="25608" idx="7"/>
                <a:endCxn id="25627" idx="1"/>
              </p:cNvCxnSpPr>
              <p:nvPr/>
            </p:nvCxnSpPr>
            <p:spPr bwMode="auto">
              <a:xfrm flipV="1">
                <a:off x="3022" y="1995"/>
                <a:ext cx="358" cy="17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prstDash val="dash"/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25629" name="Text Box 29"/>
              <p:cNvSpPr txBox="1">
                <a:spLocks noChangeArrowheads="1"/>
              </p:cNvSpPr>
              <p:nvPr/>
            </p:nvSpPr>
            <p:spPr bwMode="auto">
              <a:xfrm>
                <a:off x="1566" y="662"/>
                <a:ext cx="2539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GB" sz="1200" b="1" i="1">
                    <a:latin typeface="Arial" charset="0"/>
                    <a:cs typeface="Arial" charset="0"/>
                  </a:rPr>
                  <a:t>Environmental Thesaurus “UMTHES”, ~ 40,000 terms</a:t>
                </a:r>
              </a:p>
            </p:txBody>
          </p:sp>
        </p:grpSp>
        <p:grpSp>
          <p:nvGrpSpPr>
            <p:cNvPr id="25630" name="Group 30"/>
            <p:cNvGrpSpPr>
              <a:grpSpLocks/>
            </p:cNvGrpSpPr>
            <p:nvPr/>
          </p:nvGrpSpPr>
          <p:grpSpPr bwMode="auto">
            <a:xfrm>
              <a:off x="3379" y="2750"/>
              <a:ext cx="2313" cy="1179"/>
              <a:chOff x="3379" y="618"/>
              <a:chExt cx="2313" cy="1179"/>
            </a:xfrm>
          </p:grpSpPr>
          <p:sp>
            <p:nvSpPr>
              <p:cNvPr id="25631" name="Rectangle 31"/>
              <p:cNvSpPr>
                <a:spLocks noChangeArrowheads="1"/>
              </p:cNvSpPr>
              <p:nvPr/>
            </p:nvSpPr>
            <p:spPr bwMode="auto">
              <a:xfrm>
                <a:off x="3379" y="618"/>
                <a:ext cx="2267" cy="1179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de-DE"/>
              </a:p>
            </p:txBody>
          </p:sp>
          <p:grpSp>
            <p:nvGrpSpPr>
              <p:cNvPr id="25632" name="Group 32"/>
              <p:cNvGrpSpPr>
                <a:grpSpLocks/>
              </p:cNvGrpSpPr>
              <p:nvPr/>
            </p:nvGrpSpPr>
            <p:grpSpPr bwMode="auto">
              <a:xfrm>
                <a:off x="3620" y="835"/>
                <a:ext cx="1890" cy="876"/>
                <a:chOff x="3288" y="980"/>
                <a:chExt cx="2404" cy="1114"/>
              </a:xfrm>
            </p:grpSpPr>
            <p:sp>
              <p:nvSpPr>
                <p:cNvPr id="25633" name="Oval 33"/>
                <p:cNvSpPr>
                  <a:spLocks noChangeArrowheads="1"/>
                </p:cNvSpPr>
                <p:nvPr/>
              </p:nvSpPr>
              <p:spPr bwMode="auto">
                <a:xfrm>
                  <a:off x="3760" y="1358"/>
                  <a:ext cx="703" cy="365"/>
                </a:xfrm>
                <a:prstGeom prst="ellipse">
                  <a:avLst/>
                </a:prstGeom>
                <a:solidFill>
                  <a:srgbClr val="FFFFFF"/>
                </a:solidFill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pPr algn="ctr"/>
                  <a:r>
                    <a:rPr lang="en-US" sz="1200" b="1">
                      <a:solidFill>
                        <a:srgbClr val="000000"/>
                      </a:solidFill>
                      <a:latin typeface="Arial" charset="0"/>
                      <a:cs typeface="Arial" charset="0"/>
                    </a:rPr>
                    <a:t>Location</a:t>
                  </a:r>
                </a:p>
              </p:txBody>
            </p:sp>
            <p:sp>
              <p:nvSpPr>
                <p:cNvPr id="25634" name="AutoShape 34"/>
                <p:cNvSpPr>
                  <a:spLocks noChangeArrowheads="1"/>
                </p:cNvSpPr>
                <p:nvPr/>
              </p:nvSpPr>
              <p:spPr bwMode="auto">
                <a:xfrm>
                  <a:off x="3288" y="980"/>
                  <a:ext cx="667" cy="328"/>
                </a:xfrm>
                <a:prstGeom prst="diamond">
                  <a:avLst/>
                </a:prstGeom>
                <a:solidFill>
                  <a:srgbClr val="99ADC1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pPr algn="ctr"/>
                  <a:r>
                    <a:rPr lang="en-US" sz="1000" b="1" i="1">
                      <a:solidFill>
                        <a:srgbClr val="000000"/>
                      </a:solidFill>
                      <a:latin typeface="Arial" charset="0"/>
                      <a:cs typeface="Arial" charset="0"/>
                    </a:rPr>
                    <a:t>intersects</a:t>
                  </a:r>
                </a:p>
              </p:txBody>
            </p:sp>
            <p:cxnSp>
              <p:nvCxnSpPr>
                <p:cNvPr id="25635" name="AutoShape 35"/>
                <p:cNvCxnSpPr>
                  <a:cxnSpLocks noChangeShapeType="1"/>
                  <a:stCxn id="25634" idx="3"/>
                  <a:endCxn id="25633" idx="0"/>
                </p:cNvCxnSpPr>
                <p:nvPr/>
              </p:nvCxnSpPr>
              <p:spPr bwMode="auto">
                <a:xfrm>
                  <a:off x="3964" y="1144"/>
                  <a:ext cx="148" cy="205"/>
                </a:xfrm>
                <a:prstGeom prst="bentConnector2">
                  <a:avLst/>
                </a:pr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</p:cxnSp>
            <p:cxnSp>
              <p:nvCxnSpPr>
                <p:cNvPr id="25636" name="AutoShape 36"/>
                <p:cNvCxnSpPr>
                  <a:cxnSpLocks noChangeShapeType="1"/>
                  <a:stCxn id="25634" idx="2"/>
                  <a:endCxn id="25633" idx="1"/>
                </p:cNvCxnSpPr>
                <p:nvPr/>
              </p:nvCxnSpPr>
              <p:spPr bwMode="auto">
                <a:xfrm rot="16200000" flipH="1">
                  <a:off x="3700" y="1239"/>
                  <a:ext cx="85" cy="241"/>
                </a:xfrm>
                <a:prstGeom prst="bentConnector3">
                  <a:avLst>
                    <a:gd name="adj1" fmla="val 101176"/>
                  </a:avLst>
                </a:pr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</p:cxnSp>
            <p:sp>
              <p:nvSpPr>
                <p:cNvPr id="25637" name="Rectangle 37"/>
                <p:cNvSpPr>
                  <a:spLocks noChangeArrowheads="1"/>
                </p:cNvSpPr>
                <p:nvPr/>
              </p:nvSpPr>
              <p:spPr bwMode="auto">
                <a:xfrm>
                  <a:off x="4693" y="1104"/>
                  <a:ext cx="772" cy="165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en-US" sz="1200">
                      <a:latin typeface="Arial" charset="0"/>
                      <a:cs typeface="Arial" charset="0"/>
                    </a:rPr>
                    <a:t>Morphology</a:t>
                  </a:r>
                </a:p>
              </p:txBody>
            </p:sp>
            <p:cxnSp>
              <p:nvCxnSpPr>
                <p:cNvPr id="25638" name="AutoShape 38"/>
                <p:cNvCxnSpPr>
                  <a:cxnSpLocks noChangeShapeType="1"/>
                  <a:stCxn id="25633" idx="7"/>
                  <a:endCxn id="25637" idx="1"/>
                </p:cNvCxnSpPr>
                <p:nvPr/>
              </p:nvCxnSpPr>
              <p:spPr bwMode="auto">
                <a:xfrm flipV="1">
                  <a:off x="4360" y="1187"/>
                  <a:ext cx="333" cy="215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prstDash val="dash"/>
                  <a:round/>
                  <a:headEnd/>
                  <a:tailEnd type="triangle" w="med" len="med"/>
                </a:ln>
                <a:effectLst/>
              </p:spPr>
            </p:cxnSp>
            <p:sp>
              <p:nvSpPr>
                <p:cNvPr id="25639" name="AutoShape 39"/>
                <p:cNvSpPr>
                  <a:spLocks noChangeArrowheads="1"/>
                </p:cNvSpPr>
                <p:nvPr/>
              </p:nvSpPr>
              <p:spPr bwMode="auto">
                <a:xfrm>
                  <a:off x="3288" y="1766"/>
                  <a:ext cx="667" cy="328"/>
                </a:xfrm>
                <a:prstGeom prst="diamond">
                  <a:avLst/>
                </a:prstGeom>
                <a:solidFill>
                  <a:srgbClr val="99ADC1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pPr algn="ctr"/>
                  <a:r>
                    <a:rPr lang="en-US" sz="1000" b="1" i="1">
                      <a:solidFill>
                        <a:srgbClr val="000000"/>
                      </a:solidFill>
                      <a:latin typeface="Arial" charset="0"/>
                      <a:cs typeface="Arial" charset="0"/>
                    </a:rPr>
                    <a:t>part of</a:t>
                  </a:r>
                </a:p>
              </p:txBody>
            </p:sp>
            <p:cxnSp>
              <p:nvCxnSpPr>
                <p:cNvPr id="25640" name="AutoShape 40"/>
                <p:cNvCxnSpPr>
                  <a:cxnSpLocks noChangeShapeType="1"/>
                  <a:stCxn id="25639" idx="0"/>
                  <a:endCxn id="25633" idx="3"/>
                </p:cNvCxnSpPr>
                <p:nvPr/>
              </p:nvCxnSpPr>
              <p:spPr bwMode="auto">
                <a:xfrm rot="16200000">
                  <a:off x="3704" y="1597"/>
                  <a:ext cx="78" cy="241"/>
                </a:xfrm>
                <a:prstGeom prst="bentConnector3">
                  <a:avLst>
                    <a:gd name="adj1" fmla="val 98718"/>
                  </a:avLst>
                </a:pr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</p:cxnSp>
            <p:cxnSp>
              <p:nvCxnSpPr>
                <p:cNvPr id="25641" name="AutoShape 41"/>
                <p:cNvCxnSpPr>
                  <a:cxnSpLocks noChangeShapeType="1"/>
                  <a:stCxn id="25639" idx="3"/>
                  <a:endCxn id="25633" idx="4"/>
                </p:cNvCxnSpPr>
                <p:nvPr/>
              </p:nvCxnSpPr>
              <p:spPr bwMode="auto">
                <a:xfrm flipV="1">
                  <a:off x="3964" y="1732"/>
                  <a:ext cx="148" cy="198"/>
                </a:xfrm>
                <a:prstGeom prst="bentConnector2">
                  <a:avLst/>
                </a:pr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</p:cxnSp>
            <p:cxnSp>
              <p:nvCxnSpPr>
                <p:cNvPr id="25642" name="AutoShape 42"/>
                <p:cNvCxnSpPr>
                  <a:cxnSpLocks noChangeShapeType="1"/>
                  <a:stCxn id="25633" idx="6"/>
                  <a:endCxn id="25643" idx="1"/>
                </p:cNvCxnSpPr>
                <p:nvPr/>
              </p:nvCxnSpPr>
              <p:spPr bwMode="auto">
                <a:xfrm flipV="1">
                  <a:off x="4472" y="1540"/>
                  <a:ext cx="29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prstDash val="dash"/>
                  <a:round/>
                  <a:headEnd/>
                  <a:tailEnd type="triangle" w="med" len="med"/>
                </a:ln>
                <a:effectLst/>
              </p:spPr>
            </p:cxnSp>
            <p:sp>
              <p:nvSpPr>
                <p:cNvPr id="25643" name="Rectangle 43"/>
                <p:cNvSpPr>
                  <a:spLocks noChangeArrowheads="1"/>
                </p:cNvSpPr>
                <p:nvPr/>
              </p:nvSpPr>
              <p:spPr bwMode="auto">
                <a:xfrm>
                  <a:off x="4771" y="1457"/>
                  <a:ext cx="921" cy="165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en-US" sz="1200">
                      <a:latin typeface="Arial" charset="0"/>
                      <a:cs typeface="Arial" charset="0"/>
                    </a:rPr>
                    <a:t>Types / Layers</a:t>
                  </a:r>
                </a:p>
              </p:txBody>
            </p:sp>
            <p:sp>
              <p:nvSpPr>
                <p:cNvPr id="25644" name="Rectangle 44"/>
                <p:cNvSpPr>
                  <a:spLocks noChangeArrowheads="1"/>
                </p:cNvSpPr>
                <p:nvPr/>
              </p:nvSpPr>
              <p:spPr bwMode="auto">
                <a:xfrm>
                  <a:off x="4693" y="1859"/>
                  <a:ext cx="772" cy="164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en-US" sz="1200">
                      <a:latin typeface="Arial" charset="0"/>
                      <a:cs typeface="Arial" charset="0"/>
                    </a:rPr>
                    <a:t>Coordinates</a:t>
                  </a:r>
                </a:p>
              </p:txBody>
            </p:sp>
            <p:cxnSp>
              <p:nvCxnSpPr>
                <p:cNvPr id="25645" name="AutoShape 45"/>
                <p:cNvCxnSpPr>
                  <a:cxnSpLocks noChangeShapeType="1"/>
                  <a:stCxn id="25633" idx="5"/>
                  <a:endCxn id="25644" idx="1"/>
                </p:cNvCxnSpPr>
                <p:nvPr/>
              </p:nvCxnSpPr>
              <p:spPr bwMode="auto">
                <a:xfrm>
                  <a:off x="4360" y="1679"/>
                  <a:ext cx="333" cy="262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prstDash val="dash"/>
                  <a:round/>
                  <a:headEnd/>
                  <a:tailEnd type="triangle" w="med" len="med"/>
                </a:ln>
                <a:effectLst/>
              </p:spPr>
            </p:cxnSp>
          </p:grpSp>
          <p:sp>
            <p:nvSpPr>
              <p:cNvPr id="25646" name="Text Box 46"/>
              <p:cNvSpPr txBox="1">
                <a:spLocks noChangeArrowheads="1"/>
              </p:cNvSpPr>
              <p:nvPr/>
            </p:nvSpPr>
            <p:spPr bwMode="auto">
              <a:xfrm>
                <a:off x="3379" y="618"/>
                <a:ext cx="2313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n-GB" sz="1200" b="1" i="1">
                    <a:latin typeface="Arial" charset="0"/>
                    <a:cs typeface="Arial" charset="0"/>
                  </a:rPr>
                  <a:t>Environmental Gazetteer, ~ 20,000 place names</a:t>
                </a:r>
              </a:p>
            </p:txBody>
          </p:sp>
        </p:grpSp>
        <p:grpSp>
          <p:nvGrpSpPr>
            <p:cNvPr id="25647" name="Group 47"/>
            <p:cNvGrpSpPr>
              <a:grpSpLocks/>
            </p:cNvGrpSpPr>
            <p:nvPr/>
          </p:nvGrpSpPr>
          <p:grpSpPr bwMode="auto">
            <a:xfrm>
              <a:off x="113" y="2750"/>
              <a:ext cx="2177" cy="1179"/>
              <a:chOff x="113" y="628"/>
              <a:chExt cx="2177" cy="1179"/>
            </a:xfrm>
          </p:grpSpPr>
          <p:sp>
            <p:nvSpPr>
              <p:cNvPr id="25648" name="Rectangle 48"/>
              <p:cNvSpPr>
                <a:spLocks noChangeArrowheads="1"/>
              </p:cNvSpPr>
              <p:nvPr/>
            </p:nvSpPr>
            <p:spPr bwMode="auto">
              <a:xfrm>
                <a:off x="113" y="628"/>
                <a:ext cx="2177" cy="1179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de-DE"/>
              </a:p>
            </p:txBody>
          </p:sp>
          <p:grpSp>
            <p:nvGrpSpPr>
              <p:cNvPr id="25649" name="Group 49"/>
              <p:cNvGrpSpPr>
                <a:grpSpLocks/>
              </p:cNvGrpSpPr>
              <p:nvPr/>
            </p:nvGrpSpPr>
            <p:grpSpPr bwMode="auto">
              <a:xfrm>
                <a:off x="295" y="839"/>
                <a:ext cx="1665" cy="880"/>
                <a:chOff x="476" y="709"/>
                <a:chExt cx="1631" cy="880"/>
              </a:xfrm>
            </p:grpSpPr>
            <p:sp>
              <p:nvSpPr>
                <p:cNvPr id="25650" name="Oval 50"/>
                <p:cNvSpPr>
                  <a:spLocks noChangeArrowheads="1"/>
                </p:cNvSpPr>
                <p:nvPr/>
              </p:nvSpPr>
              <p:spPr bwMode="auto">
                <a:xfrm flipH="1">
                  <a:off x="1153" y="994"/>
                  <a:ext cx="565" cy="293"/>
                </a:xfrm>
                <a:prstGeom prst="ellipse">
                  <a:avLst/>
                </a:prstGeom>
                <a:solidFill>
                  <a:srgbClr val="FFFFFF"/>
                </a:solidFill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pPr algn="ctr"/>
                  <a:r>
                    <a:rPr lang="en-US" sz="1200" b="1">
                      <a:solidFill>
                        <a:srgbClr val="000000"/>
                      </a:solidFill>
                      <a:latin typeface="Arial" charset="0"/>
                      <a:cs typeface="Arial" charset="0"/>
                    </a:rPr>
                    <a:t>Event</a:t>
                  </a:r>
                </a:p>
              </p:txBody>
            </p:sp>
            <p:sp>
              <p:nvSpPr>
                <p:cNvPr id="25651" name="AutoShape 51"/>
                <p:cNvSpPr>
                  <a:spLocks noChangeArrowheads="1"/>
                </p:cNvSpPr>
                <p:nvPr/>
              </p:nvSpPr>
              <p:spPr bwMode="auto">
                <a:xfrm flipH="1">
                  <a:off x="1570" y="709"/>
                  <a:ext cx="537" cy="265"/>
                </a:xfrm>
                <a:prstGeom prst="diamond">
                  <a:avLst/>
                </a:prstGeom>
                <a:solidFill>
                  <a:srgbClr val="99ADC1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pPr algn="ctr"/>
                  <a:r>
                    <a:rPr lang="en-US" sz="1000" b="1" i="1">
                      <a:solidFill>
                        <a:srgbClr val="000000"/>
                      </a:solidFill>
                      <a:latin typeface="Arial" charset="0"/>
                      <a:cs typeface="Arial" charset="0"/>
                    </a:rPr>
                    <a:t>sequence</a:t>
                  </a:r>
                </a:p>
              </p:txBody>
            </p:sp>
            <p:cxnSp>
              <p:nvCxnSpPr>
                <p:cNvPr id="25652" name="AutoShape 52"/>
                <p:cNvCxnSpPr>
                  <a:cxnSpLocks noChangeShapeType="1"/>
                  <a:stCxn id="25651" idx="3"/>
                  <a:endCxn id="25650" idx="0"/>
                </p:cNvCxnSpPr>
                <p:nvPr/>
              </p:nvCxnSpPr>
              <p:spPr bwMode="auto">
                <a:xfrm rot="10800000" flipV="1">
                  <a:off x="1435" y="841"/>
                  <a:ext cx="129" cy="146"/>
                </a:xfrm>
                <a:prstGeom prst="bentConnector2">
                  <a:avLst/>
                </a:pr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</p:cxnSp>
            <p:cxnSp>
              <p:nvCxnSpPr>
                <p:cNvPr id="25653" name="AutoShape 53"/>
                <p:cNvCxnSpPr>
                  <a:cxnSpLocks noChangeShapeType="1"/>
                  <a:stCxn id="25651" idx="2"/>
                  <a:endCxn id="25650" idx="1"/>
                </p:cNvCxnSpPr>
                <p:nvPr/>
              </p:nvCxnSpPr>
              <p:spPr bwMode="auto">
                <a:xfrm rot="5400000">
                  <a:off x="1712" y="903"/>
                  <a:ext cx="49" cy="204"/>
                </a:xfrm>
                <a:prstGeom prst="bentConnector3">
                  <a:avLst>
                    <a:gd name="adj1" fmla="val 109676"/>
                  </a:avLst>
                </a:pr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</p:cxnSp>
            <p:sp>
              <p:nvSpPr>
                <p:cNvPr id="25654" name="Rectangle 54"/>
                <p:cNvSpPr>
                  <a:spLocks noChangeArrowheads="1"/>
                </p:cNvSpPr>
                <p:nvPr/>
              </p:nvSpPr>
              <p:spPr bwMode="auto">
                <a:xfrm flipH="1">
                  <a:off x="534" y="774"/>
                  <a:ext cx="598" cy="133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r>
                    <a:rPr lang="en-US" sz="1200">
                      <a:latin typeface="Arial" charset="0"/>
                      <a:cs typeface="Arial" charset="0"/>
                    </a:rPr>
                    <a:t>Morphology</a:t>
                  </a:r>
                </a:p>
              </p:txBody>
            </p:sp>
            <p:cxnSp>
              <p:nvCxnSpPr>
                <p:cNvPr id="25655" name="AutoShape 55"/>
                <p:cNvCxnSpPr>
                  <a:cxnSpLocks noChangeShapeType="1"/>
                  <a:stCxn id="25650" idx="7"/>
                  <a:endCxn id="25654" idx="1"/>
                </p:cNvCxnSpPr>
                <p:nvPr/>
              </p:nvCxnSpPr>
              <p:spPr bwMode="auto">
                <a:xfrm flipH="1" flipV="1">
                  <a:off x="1132" y="841"/>
                  <a:ext cx="103" cy="188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prstDash val="dash"/>
                  <a:round/>
                  <a:headEnd/>
                  <a:tailEnd type="triangle" w="med" len="med"/>
                </a:ln>
                <a:effectLst/>
              </p:spPr>
            </p:cxnSp>
            <p:sp>
              <p:nvSpPr>
                <p:cNvPr id="25656" name="AutoShape 56"/>
                <p:cNvSpPr>
                  <a:spLocks noChangeArrowheads="1"/>
                </p:cNvSpPr>
                <p:nvPr/>
              </p:nvSpPr>
              <p:spPr bwMode="auto">
                <a:xfrm flipH="1">
                  <a:off x="1569" y="1324"/>
                  <a:ext cx="537" cy="265"/>
                </a:xfrm>
                <a:prstGeom prst="diamond">
                  <a:avLst/>
                </a:prstGeom>
                <a:solidFill>
                  <a:srgbClr val="99ADC1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pPr algn="ctr"/>
                  <a:r>
                    <a:rPr lang="en-US" sz="1000" b="1" i="1">
                      <a:solidFill>
                        <a:srgbClr val="000000"/>
                      </a:solidFill>
                      <a:latin typeface="Arial" charset="0"/>
                      <a:cs typeface="Arial" charset="0"/>
                    </a:rPr>
                    <a:t>related</a:t>
                  </a:r>
                </a:p>
              </p:txBody>
            </p:sp>
            <p:cxnSp>
              <p:nvCxnSpPr>
                <p:cNvPr id="25657" name="AutoShape 57"/>
                <p:cNvCxnSpPr>
                  <a:cxnSpLocks noChangeShapeType="1"/>
                  <a:stCxn id="25656" idx="0"/>
                  <a:endCxn id="25650" idx="3"/>
                </p:cNvCxnSpPr>
                <p:nvPr/>
              </p:nvCxnSpPr>
              <p:spPr bwMode="auto">
                <a:xfrm rot="5400000" flipH="1">
                  <a:off x="1704" y="1182"/>
                  <a:ext cx="66" cy="203"/>
                </a:xfrm>
                <a:prstGeom prst="bentConnector3">
                  <a:avLst>
                    <a:gd name="adj1" fmla="val 102352"/>
                  </a:avLst>
                </a:pr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</p:cxnSp>
            <p:cxnSp>
              <p:nvCxnSpPr>
                <p:cNvPr id="25658" name="AutoShape 58"/>
                <p:cNvCxnSpPr>
                  <a:cxnSpLocks noChangeShapeType="1"/>
                  <a:stCxn id="25656" idx="3"/>
                  <a:endCxn id="25650" idx="4"/>
                </p:cNvCxnSpPr>
                <p:nvPr/>
              </p:nvCxnSpPr>
              <p:spPr bwMode="auto">
                <a:xfrm rot="10800000">
                  <a:off x="1435" y="1294"/>
                  <a:ext cx="128" cy="163"/>
                </a:xfrm>
                <a:prstGeom prst="bentConnector2">
                  <a:avLst/>
                </a:pr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</p:cxnSp>
            <p:cxnSp>
              <p:nvCxnSpPr>
                <p:cNvPr id="25659" name="AutoShape 59"/>
                <p:cNvCxnSpPr>
                  <a:cxnSpLocks noChangeShapeType="1"/>
                  <a:stCxn id="25650" idx="6"/>
                  <a:endCxn id="25660" idx="1"/>
                </p:cNvCxnSpPr>
                <p:nvPr/>
              </p:nvCxnSpPr>
              <p:spPr bwMode="auto">
                <a:xfrm flipH="1" flipV="1">
                  <a:off x="933" y="1139"/>
                  <a:ext cx="212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prstDash val="dash"/>
                  <a:round/>
                  <a:headEnd/>
                  <a:tailEnd type="triangle" w="med" len="med"/>
                </a:ln>
                <a:effectLst/>
              </p:spPr>
            </p:cxnSp>
            <p:sp>
              <p:nvSpPr>
                <p:cNvPr id="25660" name="Rectangle 60"/>
                <p:cNvSpPr>
                  <a:spLocks noChangeArrowheads="1"/>
                </p:cNvSpPr>
                <p:nvPr/>
              </p:nvSpPr>
              <p:spPr bwMode="auto">
                <a:xfrm flipH="1">
                  <a:off x="570" y="1074"/>
                  <a:ext cx="363" cy="132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r>
                    <a:rPr lang="en-US" sz="1200">
                      <a:latin typeface="Arial" charset="0"/>
                      <a:cs typeface="Arial" charset="0"/>
                    </a:rPr>
                    <a:t>Types</a:t>
                  </a:r>
                </a:p>
              </p:txBody>
            </p:sp>
            <p:sp>
              <p:nvSpPr>
                <p:cNvPr id="25661" name="Rectangle 61"/>
                <p:cNvSpPr>
                  <a:spLocks noChangeArrowheads="1"/>
                </p:cNvSpPr>
                <p:nvPr/>
              </p:nvSpPr>
              <p:spPr bwMode="auto">
                <a:xfrm flipH="1">
                  <a:off x="476" y="1381"/>
                  <a:ext cx="695" cy="133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r>
                    <a:rPr lang="en-US" sz="1200">
                      <a:latin typeface="Arial" charset="0"/>
                      <a:cs typeface="Arial" charset="0"/>
                    </a:rPr>
                    <a:t>Temp. Extent</a:t>
                  </a:r>
                </a:p>
              </p:txBody>
            </p:sp>
            <p:cxnSp>
              <p:nvCxnSpPr>
                <p:cNvPr id="25662" name="AutoShape 62"/>
                <p:cNvCxnSpPr>
                  <a:cxnSpLocks noChangeShapeType="1"/>
                  <a:stCxn id="25650" idx="5"/>
                  <a:endCxn id="25661" idx="1"/>
                </p:cNvCxnSpPr>
                <p:nvPr/>
              </p:nvCxnSpPr>
              <p:spPr bwMode="auto">
                <a:xfrm flipH="1">
                  <a:off x="1171" y="1251"/>
                  <a:ext cx="64" cy="197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prstDash val="dash"/>
                  <a:round/>
                  <a:headEnd/>
                  <a:tailEnd type="triangle" w="med" len="med"/>
                </a:ln>
                <a:effectLst/>
              </p:spPr>
            </p:cxnSp>
          </p:grpSp>
          <p:sp>
            <p:nvSpPr>
              <p:cNvPr id="25663" name="Text Box 63"/>
              <p:cNvSpPr txBox="1">
                <a:spLocks noChangeArrowheads="1"/>
              </p:cNvSpPr>
              <p:nvPr/>
            </p:nvSpPr>
            <p:spPr bwMode="auto">
              <a:xfrm>
                <a:off x="143" y="633"/>
                <a:ext cx="213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n-GB" sz="1200" b="1" i="1">
                    <a:latin typeface="Arial" charset="0"/>
                    <a:cs typeface="Arial" charset="0"/>
                  </a:rPr>
                  <a:t>Environmental Chronicle, ~ 1000 Events</a:t>
                </a:r>
              </a:p>
            </p:txBody>
          </p:sp>
        </p:grpSp>
        <p:grpSp>
          <p:nvGrpSpPr>
            <p:cNvPr id="25664" name="Group 64"/>
            <p:cNvGrpSpPr>
              <a:grpSpLocks/>
            </p:cNvGrpSpPr>
            <p:nvPr/>
          </p:nvGrpSpPr>
          <p:grpSpPr bwMode="auto">
            <a:xfrm>
              <a:off x="1573" y="2270"/>
              <a:ext cx="2409" cy="1138"/>
              <a:chOff x="1573" y="2270"/>
              <a:chExt cx="2409" cy="1138"/>
            </a:xfrm>
          </p:grpSpPr>
          <p:sp>
            <p:nvSpPr>
              <p:cNvPr id="25665" name="Oval 65"/>
              <p:cNvSpPr>
                <a:spLocks noChangeArrowheads="1"/>
              </p:cNvSpPr>
              <p:nvPr/>
            </p:nvSpPr>
            <p:spPr bwMode="auto">
              <a:xfrm>
                <a:off x="2487" y="2820"/>
                <a:ext cx="701" cy="429"/>
              </a:xfrm>
              <a:prstGeom prst="ellipse">
                <a:avLst/>
              </a:prstGeom>
              <a:solidFill>
                <a:srgbClr val="FFFF00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2700000" algn="ctr" rotWithShape="0">
                  <a:srgbClr val="80808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2000" b="1">
                    <a:solidFill>
                      <a:schemeClr val="accent2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charset="0"/>
                    <a:cs typeface="Arial" charset="0"/>
                  </a:rPr>
                  <a:t>Topic</a:t>
                </a:r>
              </a:p>
            </p:txBody>
          </p:sp>
          <p:cxnSp>
            <p:nvCxnSpPr>
              <p:cNvPr id="25666" name="AutoShape 66"/>
              <p:cNvCxnSpPr>
                <a:cxnSpLocks noChangeShapeType="1"/>
                <a:stCxn id="25665" idx="2"/>
                <a:endCxn id="25650" idx="2"/>
              </p:cNvCxnSpPr>
              <p:nvPr/>
            </p:nvCxnSpPr>
            <p:spPr bwMode="auto">
              <a:xfrm rot="10800000" flipV="1">
                <a:off x="1573" y="3035"/>
                <a:ext cx="902" cy="357"/>
              </a:xfrm>
              <a:prstGeom prst="curvedConnector3">
                <a:avLst>
                  <a:gd name="adj1" fmla="val 49889"/>
                </a:avLst>
              </a:prstGeom>
              <a:noFill/>
              <a:ln w="28575">
                <a:solidFill>
                  <a:schemeClr val="hlink"/>
                </a:solidFill>
                <a:round/>
                <a:headEnd/>
                <a:tailEnd type="triangle" w="lg" len="lg"/>
              </a:ln>
              <a:effectLst/>
            </p:spPr>
          </p:cxnSp>
          <p:cxnSp>
            <p:nvCxnSpPr>
              <p:cNvPr id="25667" name="AutoShape 67"/>
              <p:cNvCxnSpPr>
                <a:cxnSpLocks noChangeShapeType="1"/>
                <a:stCxn id="25665" idx="6"/>
                <a:endCxn id="25633" idx="2"/>
              </p:cNvCxnSpPr>
              <p:nvPr/>
            </p:nvCxnSpPr>
            <p:spPr bwMode="auto">
              <a:xfrm>
                <a:off x="3200" y="3035"/>
                <a:ext cx="782" cy="373"/>
              </a:xfrm>
              <a:prstGeom prst="curvedConnector3">
                <a:avLst>
                  <a:gd name="adj1" fmla="val 49745"/>
                </a:avLst>
              </a:prstGeom>
              <a:noFill/>
              <a:ln w="28575">
                <a:solidFill>
                  <a:schemeClr val="hlink"/>
                </a:solidFill>
                <a:round/>
                <a:headEnd/>
                <a:tailEnd type="triangle" w="lg" len="lg"/>
              </a:ln>
              <a:effectLst/>
            </p:spPr>
          </p:cxnSp>
          <p:cxnSp>
            <p:nvCxnSpPr>
              <p:cNvPr id="25668" name="AutoShape 68"/>
              <p:cNvCxnSpPr>
                <a:cxnSpLocks noChangeShapeType="1"/>
                <a:stCxn id="25665" idx="0"/>
                <a:endCxn id="25608" idx="4"/>
              </p:cNvCxnSpPr>
              <p:nvPr/>
            </p:nvCxnSpPr>
            <p:spPr bwMode="auto">
              <a:xfrm rot="5400000" flipH="1">
                <a:off x="2566" y="2536"/>
                <a:ext cx="538" cy="6"/>
              </a:xfrm>
              <a:prstGeom prst="curvedConnector3">
                <a:avLst>
                  <a:gd name="adj1" fmla="val 49630"/>
                </a:avLst>
              </a:prstGeom>
              <a:noFill/>
              <a:ln w="28575">
                <a:solidFill>
                  <a:schemeClr val="hlink"/>
                </a:solidFill>
                <a:round/>
                <a:headEnd/>
                <a:tailEnd type="triangle" w="lg" len="lg"/>
              </a:ln>
              <a:effectLst/>
            </p:spPr>
          </p:cxnSp>
        </p:grpSp>
        <p:grpSp>
          <p:nvGrpSpPr>
            <p:cNvPr id="25669" name="Group 69"/>
            <p:cNvGrpSpPr>
              <a:grpSpLocks/>
            </p:cNvGrpSpPr>
            <p:nvPr/>
          </p:nvGrpSpPr>
          <p:grpSpPr bwMode="auto">
            <a:xfrm>
              <a:off x="1097" y="2003"/>
              <a:ext cx="1456" cy="1234"/>
              <a:chOff x="1097" y="2003"/>
              <a:chExt cx="1456" cy="1234"/>
            </a:xfrm>
          </p:grpSpPr>
          <p:cxnSp>
            <p:nvCxnSpPr>
              <p:cNvPr id="25670" name="AutoShape 70"/>
              <p:cNvCxnSpPr>
                <a:cxnSpLocks noChangeShapeType="1"/>
                <a:stCxn id="25650" idx="0"/>
                <a:endCxn id="25671" idx="2"/>
              </p:cNvCxnSpPr>
              <p:nvPr/>
            </p:nvCxnSpPr>
            <p:spPr bwMode="auto">
              <a:xfrm rot="16200000">
                <a:off x="773" y="2732"/>
                <a:ext cx="1007" cy="4"/>
              </a:xfrm>
              <a:prstGeom prst="curvedConnector3">
                <a:avLst>
                  <a:gd name="adj1" fmla="val 49551"/>
                </a:avLst>
              </a:prstGeom>
              <a:noFill/>
              <a:ln w="28575">
                <a:solidFill>
                  <a:srgbClr val="006600"/>
                </a:solidFill>
                <a:prstDash val="sysDot"/>
                <a:round/>
                <a:headEnd/>
                <a:tailEnd/>
              </a:ln>
              <a:effectLst/>
            </p:spPr>
          </p:cxnSp>
          <p:sp>
            <p:nvSpPr>
              <p:cNvPr id="25671" name="AutoShape 71"/>
              <p:cNvSpPr>
                <a:spLocks noChangeArrowheads="1"/>
              </p:cNvSpPr>
              <p:nvPr/>
            </p:nvSpPr>
            <p:spPr bwMode="auto">
              <a:xfrm>
                <a:off x="1097" y="2003"/>
                <a:ext cx="363" cy="227"/>
              </a:xfrm>
              <a:prstGeom prst="diamond">
                <a:avLst/>
              </a:prstGeom>
              <a:solidFill>
                <a:srgbClr val="0066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r"/>
                <a:r>
                  <a:rPr lang="en-US" sz="1200" b="1" i="1">
                    <a:solidFill>
                      <a:srgbClr val="006600"/>
                    </a:solidFill>
                    <a:latin typeface="Arial" charset="0"/>
                    <a:cs typeface="Arial" charset="0"/>
                  </a:rPr>
                  <a:t>what happened</a:t>
                </a:r>
              </a:p>
              <a:p>
                <a:pPr algn="r"/>
                <a:endParaRPr lang="en-US" sz="1200" b="1" i="1">
                  <a:solidFill>
                    <a:srgbClr val="006600"/>
                  </a:solidFill>
                  <a:latin typeface="Arial" charset="0"/>
                  <a:cs typeface="Arial" charset="0"/>
                </a:endParaRPr>
              </a:p>
              <a:p>
                <a:pPr algn="r"/>
                <a:endParaRPr lang="en-US" sz="1200" b="1" i="1">
                  <a:solidFill>
                    <a:srgbClr val="006600"/>
                  </a:solidFill>
                  <a:latin typeface="Arial" charset="0"/>
                  <a:cs typeface="Arial" charset="0"/>
                </a:endParaRPr>
              </a:p>
              <a:p>
                <a:pPr algn="r"/>
                <a:endParaRPr lang="en-US" sz="1200" b="1" i="1">
                  <a:solidFill>
                    <a:srgbClr val="006600"/>
                  </a:solidFill>
                  <a:latin typeface="Arial" charset="0"/>
                  <a:cs typeface="Arial" charset="0"/>
                </a:endParaRPr>
              </a:p>
            </p:txBody>
          </p:sp>
          <p:cxnSp>
            <p:nvCxnSpPr>
              <p:cNvPr id="25672" name="AutoShape 72"/>
              <p:cNvCxnSpPr>
                <a:cxnSpLocks noChangeShapeType="1"/>
                <a:stCxn id="25608" idx="2"/>
                <a:endCxn id="25671" idx="3"/>
              </p:cNvCxnSpPr>
              <p:nvPr/>
            </p:nvCxnSpPr>
            <p:spPr bwMode="auto">
              <a:xfrm rot="10800000">
                <a:off x="1460" y="2117"/>
                <a:ext cx="1093" cy="4"/>
              </a:xfrm>
              <a:prstGeom prst="curvedConnector3">
                <a:avLst>
                  <a:gd name="adj1" fmla="val 49588"/>
                </a:avLst>
              </a:prstGeom>
              <a:noFill/>
              <a:ln w="28575">
                <a:solidFill>
                  <a:srgbClr val="006600"/>
                </a:solidFill>
                <a:prstDash val="sysDot"/>
                <a:round/>
                <a:headEnd/>
                <a:tailEnd/>
              </a:ln>
              <a:effectLst/>
            </p:spPr>
          </p:cxnSp>
        </p:grpSp>
        <p:grpSp>
          <p:nvGrpSpPr>
            <p:cNvPr id="25673" name="Group 73"/>
            <p:cNvGrpSpPr>
              <a:grpSpLocks/>
            </p:cNvGrpSpPr>
            <p:nvPr/>
          </p:nvGrpSpPr>
          <p:grpSpPr bwMode="auto">
            <a:xfrm>
              <a:off x="1573" y="3392"/>
              <a:ext cx="2409" cy="356"/>
              <a:chOff x="1573" y="3392"/>
              <a:chExt cx="2409" cy="356"/>
            </a:xfrm>
          </p:grpSpPr>
          <p:sp>
            <p:nvSpPr>
              <p:cNvPr id="25674" name="AutoShape 74"/>
              <p:cNvSpPr>
                <a:spLocks noChangeArrowheads="1"/>
              </p:cNvSpPr>
              <p:nvPr/>
            </p:nvSpPr>
            <p:spPr bwMode="auto">
              <a:xfrm>
                <a:off x="2653" y="3521"/>
                <a:ext cx="363" cy="227"/>
              </a:xfrm>
              <a:prstGeom prst="diamond">
                <a:avLst/>
              </a:prstGeom>
              <a:solidFill>
                <a:srgbClr val="0066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n-US" sz="1200" b="1" i="1">
                  <a:solidFill>
                    <a:schemeClr val="hlink"/>
                  </a:solidFill>
                  <a:latin typeface="Arial" charset="0"/>
                  <a:cs typeface="Arial" charset="0"/>
                </a:endParaRPr>
              </a:p>
              <a:p>
                <a:pPr algn="ctr"/>
                <a:endParaRPr lang="en-US" sz="1200" b="1" i="1">
                  <a:solidFill>
                    <a:schemeClr val="hlink"/>
                  </a:solidFill>
                  <a:latin typeface="Arial" charset="0"/>
                  <a:cs typeface="Arial" charset="0"/>
                </a:endParaRPr>
              </a:p>
              <a:p>
                <a:pPr algn="ctr"/>
                <a:endParaRPr lang="en-US" sz="1200" b="1" i="1">
                  <a:solidFill>
                    <a:schemeClr val="hlink"/>
                  </a:solidFill>
                  <a:latin typeface="Arial" charset="0"/>
                  <a:cs typeface="Arial" charset="0"/>
                </a:endParaRPr>
              </a:p>
              <a:p>
                <a:pPr algn="ctr"/>
                <a:r>
                  <a:rPr lang="en-US" sz="1200" b="1" i="1">
                    <a:solidFill>
                      <a:srgbClr val="006600"/>
                    </a:solidFill>
                    <a:latin typeface="Arial" charset="0"/>
                    <a:cs typeface="Arial" charset="0"/>
                  </a:rPr>
                  <a:t>happened in</a:t>
                </a:r>
              </a:p>
            </p:txBody>
          </p:sp>
          <p:cxnSp>
            <p:nvCxnSpPr>
              <p:cNvPr id="25675" name="AutoShape 75"/>
              <p:cNvCxnSpPr>
                <a:cxnSpLocks noChangeShapeType="1"/>
                <a:stCxn id="25650" idx="2"/>
                <a:endCxn id="25674" idx="1"/>
              </p:cNvCxnSpPr>
              <p:nvPr/>
            </p:nvCxnSpPr>
            <p:spPr bwMode="auto">
              <a:xfrm>
                <a:off x="1573" y="3392"/>
                <a:ext cx="1080" cy="243"/>
              </a:xfrm>
              <a:prstGeom prst="curvedConnector3">
                <a:avLst>
                  <a:gd name="adj1" fmla="val 49537"/>
                </a:avLst>
              </a:prstGeom>
              <a:noFill/>
              <a:ln w="28575">
                <a:solidFill>
                  <a:srgbClr val="006600"/>
                </a:solidFill>
                <a:prstDash val="sysDot"/>
                <a:round/>
                <a:headEnd/>
                <a:tailEnd/>
              </a:ln>
              <a:effectLst/>
            </p:spPr>
          </p:cxnSp>
          <p:cxnSp>
            <p:nvCxnSpPr>
              <p:cNvPr id="25676" name="AutoShape 76"/>
              <p:cNvCxnSpPr>
                <a:cxnSpLocks noChangeShapeType="1"/>
                <a:stCxn id="25633" idx="2"/>
                <a:endCxn id="25674" idx="3"/>
              </p:cNvCxnSpPr>
              <p:nvPr/>
            </p:nvCxnSpPr>
            <p:spPr bwMode="auto">
              <a:xfrm rot="10800000" flipV="1">
                <a:off x="3016" y="3408"/>
                <a:ext cx="966" cy="227"/>
              </a:xfrm>
              <a:prstGeom prst="curvedConnector3">
                <a:avLst>
                  <a:gd name="adj1" fmla="val 49481"/>
                </a:avLst>
              </a:prstGeom>
              <a:noFill/>
              <a:ln w="28575">
                <a:solidFill>
                  <a:srgbClr val="006600"/>
                </a:solidFill>
                <a:prstDash val="sysDot"/>
                <a:round/>
                <a:headEnd/>
                <a:tailEnd/>
              </a:ln>
              <a:effectLst/>
            </p:spPr>
          </p:cxnSp>
        </p:grpSp>
        <p:grpSp>
          <p:nvGrpSpPr>
            <p:cNvPr id="25677" name="Group 77"/>
            <p:cNvGrpSpPr>
              <a:grpSpLocks/>
            </p:cNvGrpSpPr>
            <p:nvPr/>
          </p:nvGrpSpPr>
          <p:grpSpPr bwMode="auto">
            <a:xfrm>
              <a:off x="3107" y="2009"/>
              <a:ext cx="1448" cy="1246"/>
              <a:chOff x="3110" y="2009"/>
              <a:chExt cx="1448" cy="1246"/>
            </a:xfrm>
          </p:grpSpPr>
          <p:cxnSp>
            <p:nvCxnSpPr>
              <p:cNvPr id="25678" name="AutoShape 78"/>
              <p:cNvCxnSpPr>
                <a:cxnSpLocks noChangeShapeType="1"/>
                <a:stCxn id="25608" idx="6"/>
                <a:endCxn id="25679" idx="1"/>
              </p:cNvCxnSpPr>
              <p:nvPr/>
            </p:nvCxnSpPr>
            <p:spPr bwMode="auto">
              <a:xfrm>
                <a:off x="3110" y="2121"/>
                <a:ext cx="1085" cy="2"/>
              </a:xfrm>
              <a:prstGeom prst="curvedConnector3">
                <a:avLst>
                  <a:gd name="adj1" fmla="val 49583"/>
                </a:avLst>
              </a:prstGeom>
              <a:noFill/>
              <a:ln w="28575">
                <a:solidFill>
                  <a:srgbClr val="006600"/>
                </a:solidFill>
                <a:prstDash val="sysDot"/>
                <a:round/>
                <a:headEnd/>
                <a:tailEnd/>
              </a:ln>
              <a:effectLst/>
            </p:spPr>
          </p:cxnSp>
          <p:sp>
            <p:nvSpPr>
              <p:cNvPr id="25679" name="AutoShape 79"/>
              <p:cNvSpPr>
                <a:spLocks noChangeArrowheads="1"/>
              </p:cNvSpPr>
              <p:nvPr/>
            </p:nvSpPr>
            <p:spPr bwMode="auto">
              <a:xfrm>
                <a:off x="4195" y="2009"/>
                <a:ext cx="363" cy="227"/>
              </a:xfrm>
              <a:prstGeom prst="diamond">
                <a:avLst/>
              </a:prstGeom>
              <a:solidFill>
                <a:srgbClr val="0066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r>
                  <a:rPr lang="en-US" sz="1200" b="1" i="1">
                    <a:solidFill>
                      <a:srgbClr val="006600"/>
                    </a:solidFill>
                    <a:latin typeface="Arial" charset="0"/>
                    <a:cs typeface="Arial" charset="0"/>
                  </a:rPr>
                  <a:t>has characteristics</a:t>
                </a:r>
                <a:br>
                  <a:rPr lang="en-US" sz="1200" b="1" i="1">
                    <a:solidFill>
                      <a:srgbClr val="006600"/>
                    </a:solidFill>
                    <a:latin typeface="Arial" charset="0"/>
                    <a:cs typeface="Arial" charset="0"/>
                  </a:rPr>
                </a:br>
                <a:r>
                  <a:rPr lang="en-US" sz="1200" b="1" i="1">
                    <a:solidFill>
                      <a:srgbClr val="006600"/>
                    </a:solidFill>
                    <a:latin typeface="Arial" charset="0"/>
                    <a:cs typeface="Arial" charset="0"/>
                  </a:rPr>
                  <a:t>(to be done)</a:t>
                </a:r>
              </a:p>
              <a:p>
                <a:endParaRPr lang="en-US" sz="1200" b="1" i="1">
                  <a:solidFill>
                    <a:srgbClr val="006600"/>
                  </a:solidFill>
                  <a:latin typeface="Arial" charset="0"/>
                  <a:cs typeface="Arial" charset="0"/>
                </a:endParaRPr>
              </a:p>
              <a:p>
                <a:endParaRPr lang="en-US" sz="1200" b="1" i="1">
                  <a:solidFill>
                    <a:srgbClr val="006600"/>
                  </a:solidFill>
                  <a:latin typeface="Arial" charset="0"/>
                  <a:cs typeface="Arial" charset="0"/>
                </a:endParaRPr>
              </a:p>
              <a:p>
                <a:endParaRPr lang="en-US" sz="1200" b="1" i="1">
                  <a:solidFill>
                    <a:srgbClr val="006600"/>
                  </a:solidFill>
                  <a:latin typeface="Arial" charset="0"/>
                  <a:cs typeface="Arial" charset="0"/>
                </a:endParaRPr>
              </a:p>
              <a:p>
                <a:endParaRPr lang="en-US" sz="1200" b="1" i="1">
                  <a:solidFill>
                    <a:srgbClr val="006600"/>
                  </a:solidFill>
                  <a:latin typeface="Arial" charset="0"/>
                  <a:cs typeface="Arial" charset="0"/>
                </a:endParaRPr>
              </a:p>
            </p:txBody>
          </p:sp>
          <p:cxnSp>
            <p:nvCxnSpPr>
              <p:cNvPr id="25680" name="AutoShape 80"/>
              <p:cNvCxnSpPr>
                <a:cxnSpLocks noChangeShapeType="1"/>
                <a:stCxn id="25633" idx="0"/>
                <a:endCxn id="25679" idx="2"/>
              </p:cNvCxnSpPr>
              <p:nvPr/>
            </p:nvCxnSpPr>
            <p:spPr bwMode="auto">
              <a:xfrm rot="16200000">
                <a:off x="3813" y="2691"/>
                <a:ext cx="1019" cy="109"/>
              </a:xfrm>
              <a:prstGeom prst="curvedConnector3">
                <a:avLst>
                  <a:gd name="adj1" fmla="val 49560"/>
                </a:avLst>
              </a:prstGeom>
              <a:noFill/>
              <a:ln w="28575">
                <a:solidFill>
                  <a:srgbClr val="006600"/>
                </a:solidFill>
                <a:prstDash val="sysDot"/>
                <a:round/>
                <a:headEnd/>
                <a:tailEnd/>
              </a:ln>
              <a:effectLst/>
            </p:spPr>
          </p:cxnSp>
        </p:grp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SNS Topic Map: ein kleiner Ausschnitt</a:t>
            </a: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6613"/>
            <a:ext cx="9144000" cy="578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Vernetzte Ereignisse</a:t>
            </a:r>
          </a:p>
        </p:txBody>
      </p:sp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8825" y="1125538"/>
            <a:ext cx="7773988" cy="506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 sind für Maschinen …</a:t>
            </a: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981075"/>
            <a:ext cx="259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2060575"/>
            <a:ext cx="672465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GUI Variante von </a:t>
            </a:r>
            <a:r>
              <a:rPr lang="en-US" i="1"/>
              <a:t>findTopics</a:t>
            </a:r>
          </a:p>
        </p:txBody>
      </p:sp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9125" y="908050"/>
            <a:ext cx="5419725" cy="2541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36873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3808413"/>
            <a:ext cx="6913563" cy="22177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GUI von </a:t>
            </a:r>
            <a:r>
              <a:rPr lang="en-US" i="1"/>
              <a:t>getPSI</a:t>
            </a: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1650" y="1108075"/>
            <a:ext cx="5600700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331913" y="836613"/>
            <a:ext cx="65468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latin typeface="Arial" charset="0"/>
                <a:hlinkClick r:id="rId4"/>
              </a:rPr>
              <a:t>http://www.semantic-network.de/displayTopic.html?lang=de&amp;tid=t47098a_10220d1bc3e_4ee1</a:t>
            </a:r>
            <a:r>
              <a:rPr lang="en-US" sz="1200">
                <a:latin typeface="Arial" charset="0"/>
              </a:rPr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538" y="381000"/>
            <a:ext cx="740092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1412875"/>
            <a:ext cx="2838450" cy="1343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</p:pic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2003: </a:t>
            </a:r>
            <a:r>
              <a:rPr lang="en-US" i="1"/>
              <a:t>gein</a:t>
            </a:r>
            <a:r>
              <a:rPr lang="en-US">
                <a:cs typeface="Arial" charset="0"/>
              </a:rPr>
              <a:t>® nutzt autoClassify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i="1"/>
              <a:t>gein</a:t>
            </a:r>
            <a:r>
              <a:rPr lang="en-US">
                <a:cs typeface="Arial" charset="0"/>
              </a:rPr>
              <a:t>® Umweltkalender / SNS Chronologie</a:t>
            </a:r>
          </a:p>
        </p:txBody>
      </p:sp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1125538"/>
            <a:ext cx="7353300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2007: PortalU nutzt </a:t>
            </a:r>
            <a:r>
              <a:rPr lang="en-US" i="1"/>
              <a:t>getSimilarTerms</a:t>
            </a:r>
          </a:p>
        </p:txBody>
      </p:sp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4175" y="1341438"/>
            <a:ext cx="260985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4000" y="1581150"/>
            <a:ext cx="2524125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PortalU nutzt </a:t>
            </a:r>
            <a:r>
              <a:rPr lang="en-US" i="1"/>
              <a:t>getHierarchy</a:t>
            </a:r>
          </a:p>
        </p:txBody>
      </p:sp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1341438"/>
            <a:ext cx="5337175" cy="355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PortalU, Geoportal.Bund: geographische Namen</a:t>
            </a:r>
            <a:endParaRPr lang="en-US" i="1"/>
          </a:p>
        </p:txBody>
      </p:sp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813" y="908050"/>
            <a:ext cx="8742362" cy="546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PortalU: </a:t>
            </a:r>
            <a:r>
              <a:rPr lang="en-US" i="1"/>
              <a:t>findEvents</a:t>
            </a:r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63" y="909638"/>
            <a:ext cx="5857875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Heute vor dreißig Jahren (</a:t>
            </a:r>
            <a:r>
              <a:rPr lang="en-US" i="1"/>
              <a:t>anniversary</a:t>
            </a:r>
            <a:r>
              <a:rPr lang="de-DE"/>
              <a:t>)</a:t>
            </a:r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125538"/>
            <a:ext cx="7739063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373" name="Oval 5"/>
          <p:cNvSpPr>
            <a:spLocks noChangeArrowheads="1"/>
          </p:cNvSpPr>
          <p:nvPr/>
        </p:nvSpPr>
        <p:spPr bwMode="auto">
          <a:xfrm>
            <a:off x="611188" y="4292600"/>
            <a:ext cx="1296987" cy="649288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4581525"/>
            <a:ext cx="257175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Ausblicke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SNS und INSPIRE</a:t>
            </a:r>
          </a:p>
          <a:p>
            <a:r>
              <a:rPr lang="en-US"/>
              <a:t>SNS und SEIS/SISE</a:t>
            </a:r>
          </a:p>
          <a:p>
            <a:endParaRPr lang="en-US"/>
          </a:p>
          <a:p>
            <a:r>
              <a:rPr lang="en-US"/>
              <a:t>SNS und Datenintegration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Portal: UDK Erschließung mit </a:t>
            </a:r>
            <a:r>
              <a:rPr lang="de-DE" i="1"/>
              <a:t>autoClassify</a:t>
            </a:r>
          </a:p>
        </p:txBody>
      </p:sp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196975"/>
            <a:ext cx="799147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Keywords in INSPIRE Katalogdaten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Verwendung von GEMET auch im UDK</a:t>
            </a:r>
          </a:p>
        </p:txBody>
      </p:sp>
      <p:pic>
        <p:nvPicPr>
          <p:cNvPr id="7270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1844675"/>
            <a:ext cx="720090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Shared Environmental Information System (SEIS)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“</a:t>
            </a:r>
            <a:r>
              <a:rPr lang="en-US" u="sng"/>
              <a:t>streamlining and simplification</a:t>
            </a:r>
            <a:r>
              <a:rPr lang="en-US"/>
              <a:t>” of existing reporting</a:t>
            </a:r>
          </a:p>
          <a:p>
            <a:endParaRPr lang="en-US"/>
          </a:p>
          <a:p>
            <a:r>
              <a:rPr lang="en-GB" b="1"/>
              <a:t>information should be managed as close as possible to its source</a:t>
            </a:r>
            <a:r>
              <a:rPr lang="en-US" b="1"/>
              <a:t> </a:t>
            </a:r>
          </a:p>
          <a:p>
            <a:endParaRPr lang="en-US" b="1"/>
          </a:p>
          <a:p>
            <a:r>
              <a:rPr lang="en-GB" b="1"/>
              <a:t>information is provided once and shared with others for many purposes</a:t>
            </a:r>
            <a:r>
              <a:rPr lang="en-US" b="1"/>
              <a:t> </a:t>
            </a:r>
          </a:p>
          <a:p>
            <a:endParaRPr lang="en-US" b="1"/>
          </a:p>
          <a:p>
            <a:r>
              <a:rPr lang="en-US"/>
              <a:t>Genauso arbeitet SNS!</a:t>
            </a:r>
          </a:p>
          <a:p>
            <a:pPr>
              <a:buFontTx/>
              <a:buNone/>
            </a:pPr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Single Information Space for the Environment (SISE)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07375" cy="4899025"/>
          </a:xfrm>
        </p:spPr>
        <p:txBody>
          <a:bodyPr/>
          <a:lstStyle/>
          <a:p>
            <a:pPr>
              <a:buFontTx/>
              <a:buNone/>
            </a:pPr>
            <a:r>
              <a:rPr lang="en-US" b="1"/>
              <a:t>Flexible chaining of distributed environmental services</a:t>
            </a:r>
          </a:p>
          <a:p>
            <a:r>
              <a:rPr lang="en-GB" sz="2000"/>
              <a:t>Methods and protocols for service discovery and chaining</a:t>
            </a:r>
          </a:p>
          <a:p>
            <a:r>
              <a:rPr lang="en-GB" sz="2000"/>
              <a:t>Automated data fusion, services and quantitative quality assessment</a:t>
            </a:r>
          </a:p>
          <a:p>
            <a:r>
              <a:rPr lang="en-GB" sz="2000" b="1"/>
              <a:t>Semantics, thesauri, ontology services and standardisation</a:t>
            </a:r>
          </a:p>
          <a:p>
            <a:r>
              <a:rPr lang="en-GB" sz="2000"/>
              <a:t>Chaining of models, predictive tools, including the characterisation of the propagation of uncertainty in chained models</a:t>
            </a:r>
          </a:p>
          <a:p>
            <a:r>
              <a:rPr lang="en-GB" sz="2000"/>
              <a:t>On-demand distributed geo-processing and services</a:t>
            </a:r>
          </a:p>
          <a:p>
            <a:r>
              <a:rPr lang="en-GB" sz="2000"/>
              <a:t>Interactive, Web-based 3D/4D analysis and visualisation tools</a:t>
            </a:r>
          </a:p>
          <a:p>
            <a:r>
              <a:rPr lang="en-GB" sz="2000"/>
              <a:t>Integration of heterogeneous geo-spatial sources, Web 2.0 collaborative community and semantically enhanced services.</a:t>
            </a:r>
          </a:p>
          <a:p>
            <a:r>
              <a:rPr lang="en-GB" sz="2000"/>
              <a:t>Tools for interactive usable and useful contextualised user interfaces</a:t>
            </a:r>
            <a:r>
              <a:rPr lang="en-US" sz="2000"/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Dateninseln auch im UBA?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734050"/>
            <a:ext cx="7772400" cy="361950"/>
          </a:xfrm>
        </p:spPr>
        <p:txBody>
          <a:bodyPr/>
          <a:lstStyle/>
          <a:p>
            <a:pPr>
              <a:buFontTx/>
              <a:buNone/>
            </a:pPr>
            <a:r>
              <a:rPr lang="en-US" sz="1600"/>
              <a:t>aus: Machbarkeitsstudie Integrationsschicht Umweltbeobachtung (UBA 2004)</a:t>
            </a:r>
          </a:p>
        </p:txBody>
      </p:sp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836613"/>
            <a:ext cx="8667750" cy="493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Linking Open Data – ein Lösungsmodell?</a:t>
            </a:r>
          </a:p>
        </p:txBody>
      </p:sp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836613"/>
            <a:ext cx="7467600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Erweiterung des Vokabulars</a:t>
            </a:r>
          </a:p>
        </p:txBody>
      </p:sp>
      <p:grpSp>
        <p:nvGrpSpPr>
          <p:cNvPr id="64516" name="Group 4"/>
          <p:cNvGrpSpPr>
            <a:grpSpLocks/>
          </p:cNvGrpSpPr>
          <p:nvPr/>
        </p:nvGrpSpPr>
        <p:grpSpPr bwMode="auto">
          <a:xfrm>
            <a:off x="1116013" y="1628775"/>
            <a:ext cx="7173912" cy="3894138"/>
            <a:chOff x="703" y="1026"/>
            <a:chExt cx="4519" cy="2453"/>
          </a:xfrm>
        </p:grpSpPr>
        <p:sp>
          <p:nvSpPr>
            <p:cNvPr id="64517" name="Oval 5"/>
            <p:cNvSpPr>
              <a:spLocks noChangeArrowheads="1"/>
            </p:cNvSpPr>
            <p:nvPr/>
          </p:nvSpPr>
          <p:spPr bwMode="auto">
            <a:xfrm>
              <a:off x="2381" y="1975"/>
              <a:ext cx="618" cy="321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6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Thesa.</a:t>
              </a:r>
            </a:p>
          </p:txBody>
        </p:sp>
        <p:sp>
          <p:nvSpPr>
            <p:cNvPr id="64518" name="Oval 6"/>
            <p:cNvSpPr>
              <a:spLocks noChangeArrowheads="1"/>
            </p:cNvSpPr>
            <p:nvPr/>
          </p:nvSpPr>
          <p:spPr bwMode="auto">
            <a:xfrm>
              <a:off x="3742" y="1222"/>
              <a:ext cx="634" cy="329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Location</a:t>
              </a:r>
            </a:p>
          </p:txBody>
        </p:sp>
        <p:sp>
          <p:nvSpPr>
            <p:cNvPr id="64519" name="Oval 7"/>
            <p:cNvSpPr>
              <a:spLocks noChangeArrowheads="1"/>
            </p:cNvSpPr>
            <p:nvPr/>
          </p:nvSpPr>
          <p:spPr bwMode="auto">
            <a:xfrm>
              <a:off x="2290" y="1026"/>
              <a:ext cx="817" cy="496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b="1" i="1">
                  <a:solidFill>
                    <a:schemeClr val="accent2"/>
                  </a:solidFill>
                  <a:latin typeface="Arial" charset="0"/>
                  <a:cs typeface="Arial" charset="0"/>
                </a:rPr>
                <a:t>Topic</a:t>
              </a:r>
            </a:p>
          </p:txBody>
        </p:sp>
        <p:sp>
          <p:nvSpPr>
            <p:cNvPr id="64520" name="Oval 8"/>
            <p:cNvSpPr>
              <a:spLocks noChangeArrowheads="1"/>
            </p:cNvSpPr>
            <p:nvPr/>
          </p:nvSpPr>
          <p:spPr bwMode="auto">
            <a:xfrm flipH="1">
              <a:off x="703" y="1222"/>
              <a:ext cx="648" cy="336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Event</a:t>
              </a:r>
            </a:p>
          </p:txBody>
        </p:sp>
        <p:cxnSp>
          <p:nvCxnSpPr>
            <p:cNvPr id="64521" name="AutoShape 9"/>
            <p:cNvCxnSpPr>
              <a:cxnSpLocks noChangeShapeType="1"/>
              <a:stCxn id="64519" idx="2"/>
              <a:endCxn id="64520" idx="2"/>
            </p:cNvCxnSpPr>
            <p:nvPr/>
          </p:nvCxnSpPr>
          <p:spPr bwMode="auto">
            <a:xfrm rot="10800000" flipV="1">
              <a:off x="1360" y="1274"/>
              <a:ext cx="924" cy="116"/>
            </a:xfrm>
            <a:prstGeom prst="curvedConnector3">
              <a:avLst>
                <a:gd name="adj1" fmla="val 50106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 type="triangle" w="lg" len="lg"/>
            </a:ln>
            <a:effectLst/>
          </p:spPr>
        </p:cxnSp>
        <p:cxnSp>
          <p:nvCxnSpPr>
            <p:cNvPr id="64522" name="AutoShape 10"/>
            <p:cNvCxnSpPr>
              <a:cxnSpLocks noChangeShapeType="1"/>
              <a:stCxn id="64519" idx="6"/>
              <a:endCxn id="64518" idx="2"/>
            </p:cNvCxnSpPr>
            <p:nvPr/>
          </p:nvCxnSpPr>
          <p:spPr bwMode="auto">
            <a:xfrm>
              <a:off x="3113" y="1274"/>
              <a:ext cx="620" cy="113"/>
            </a:xfrm>
            <a:prstGeom prst="curvedConnector3">
              <a:avLst>
                <a:gd name="adj1" fmla="val 50162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 type="triangle" w="lg" len="lg"/>
            </a:ln>
            <a:effectLst/>
          </p:spPr>
        </p:cxnSp>
        <p:cxnSp>
          <p:nvCxnSpPr>
            <p:cNvPr id="64523" name="AutoShape 11"/>
            <p:cNvCxnSpPr>
              <a:cxnSpLocks noChangeShapeType="1"/>
              <a:stCxn id="64519" idx="4"/>
              <a:endCxn id="64517" idx="0"/>
            </p:cNvCxnSpPr>
            <p:nvPr/>
          </p:nvCxnSpPr>
          <p:spPr bwMode="auto">
            <a:xfrm rot="5400000">
              <a:off x="2476" y="1742"/>
              <a:ext cx="438" cy="9"/>
            </a:xfrm>
            <a:prstGeom prst="curvedConnector3">
              <a:avLst>
                <a:gd name="adj1" fmla="val 50227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 type="triangle" w="lg" len="lg"/>
            </a:ln>
            <a:effectLst/>
          </p:spPr>
        </p:cxnSp>
        <p:cxnSp>
          <p:nvCxnSpPr>
            <p:cNvPr id="64524" name="AutoShape 12"/>
            <p:cNvCxnSpPr>
              <a:cxnSpLocks noChangeShapeType="1"/>
              <a:stCxn id="64517" idx="2"/>
              <a:endCxn id="64520" idx="3"/>
            </p:cNvCxnSpPr>
            <p:nvPr/>
          </p:nvCxnSpPr>
          <p:spPr bwMode="auto">
            <a:xfrm rot="10800000">
              <a:off x="1256" y="1517"/>
              <a:ext cx="1116" cy="619"/>
            </a:xfrm>
            <a:prstGeom prst="curvedConnector2">
              <a:avLst/>
            </a:prstGeom>
            <a:noFill/>
            <a:ln w="28575">
              <a:solidFill>
                <a:schemeClr val="hlink"/>
              </a:solidFill>
              <a:prstDash val="sysDot"/>
              <a:round/>
              <a:headEnd/>
              <a:tailEnd type="none" w="lg" len="lg"/>
            </a:ln>
            <a:effectLst/>
          </p:spPr>
        </p:cxnSp>
        <p:cxnSp>
          <p:nvCxnSpPr>
            <p:cNvPr id="64525" name="AutoShape 13"/>
            <p:cNvCxnSpPr>
              <a:cxnSpLocks noChangeShapeType="1"/>
              <a:stCxn id="64518" idx="3"/>
              <a:endCxn id="64517" idx="6"/>
            </p:cNvCxnSpPr>
            <p:nvPr/>
          </p:nvCxnSpPr>
          <p:spPr bwMode="auto">
            <a:xfrm rot="5400000">
              <a:off x="3110" y="1410"/>
              <a:ext cx="624" cy="827"/>
            </a:xfrm>
            <a:prstGeom prst="curvedConnector2">
              <a:avLst/>
            </a:prstGeom>
            <a:noFill/>
            <a:ln w="28575">
              <a:solidFill>
                <a:schemeClr val="hlink"/>
              </a:solidFill>
              <a:prstDash val="sysDot"/>
              <a:round/>
              <a:headEnd/>
              <a:tailEnd type="none" w="lg" len="lg"/>
            </a:ln>
            <a:effectLst/>
          </p:spPr>
        </p:cxnSp>
        <p:grpSp>
          <p:nvGrpSpPr>
            <p:cNvPr id="64526" name="Group 14"/>
            <p:cNvGrpSpPr>
              <a:grpSpLocks/>
            </p:cNvGrpSpPr>
            <p:nvPr/>
          </p:nvGrpSpPr>
          <p:grpSpPr bwMode="auto">
            <a:xfrm>
              <a:off x="3380" y="1560"/>
              <a:ext cx="1842" cy="981"/>
              <a:chOff x="3380" y="1560"/>
              <a:chExt cx="1842" cy="981"/>
            </a:xfrm>
          </p:grpSpPr>
          <p:sp>
            <p:nvSpPr>
              <p:cNvPr id="64527" name="Oval 15"/>
              <p:cNvSpPr>
                <a:spLocks noChangeArrowheads="1"/>
              </p:cNvSpPr>
              <p:nvPr/>
            </p:nvSpPr>
            <p:spPr bwMode="auto">
              <a:xfrm>
                <a:off x="3380" y="2130"/>
                <a:ext cx="618" cy="321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region a</a:t>
                </a:r>
              </a:p>
            </p:txBody>
          </p:sp>
          <p:cxnSp>
            <p:nvCxnSpPr>
              <p:cNvPr id="64528" name="AutoShape 16"/>
              <p:cNvCxnSpPr>
                <a:cxnSpLocks noChangeShapeType="1"/>
                <a:stCxn id="64518" idx="4"/>
                <a:endCxn id="64527" idx="0"/>
              </p:cNvCxnSpPr>
              <p:nvPr/>
            </p:nvCxnSpPr>
            <p:spPr bwMode="auto">
              <a:xfrm rot="5400000">
                <a:off x="3593" y="1656"/>
                <a:ext cx="561" cy="370"/>
              </a:xfrm>
              <a:prstGeom prst="curvedConnector3">
                <a:avLst>
                  <a:gd name="adj1" fmla="val 49912"/>
                </a:avLst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lg" len="lg"/>
              </a:ln>
              <a:effectLst/>
            </p:spPr>
          </p:cxnSp>
          <p:sp>
            <p:nvSpPr>
              <p:cNvPr id="64529" name="Oval 17"/>
              <p:cNvSpPr>
                <a:spLocks noChangeArrowheads="1"/>
              </p:cNvSpPr>
              <p:nvPr/>
            </p:nvSpPr>
            <p:spPr bwMode="auto">
              <a:xfrm>
                <a:off x="3924" y="2220"/>
                <a:ext cx="618" cy="321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region b</a:t>
                </a:r>
              </a:p>
            </p:txBody>
          </p:sp>
          <p:cxnSp>
            <p:nvCxnSpPr>
              <p:cNvPr id="64530" name="AutoShape 18"/>
              <p:cNvCxnSpPr>
                <a:cxnSpLocks noChangeShapeType="1"/>
                <a:stCxn id="64518" idx="4"/>
                <a:endCxn id="64529" idx="0"/>
              </p:cNvCxnSpPr>
              <p:nvPr/>
            </p:nvCxnSpPr>
            <p:spPr bwMode="auto">
              <a:xfrm rot="16200000" flipH="1">
                <a:off x="3820" y="1799"/>
                <a:ext cx="651" cy="174"/>
              </a:xfrm>
              <a:prstGeom prst="curvedConnector3">
                <a:avLst>
                  <a:gd name="adj1" fmla="val 49921"/>
                </a:avLst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lg" len="lg"/>
              </a:ln>
              <a:effectLst/>
            </p:spPr>
          </p:cxnSp>
          <p:sp>
            <p:nvSpPr>
              <p:cNvPr id="64531" name="Oval 19"/>
              <p:cNvSpPr>
                <a:spLocks noChangeArrowheads="1"/>
              </p:cNvSpPr>
              <p:nvPr/>
            </p:nvSpPr>
            <p:spPr bwMode="auto">
              <a:xfrm>
                <a:off x="4604" y="2220"/>
                <a:ext cx="618" cy="321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region c</a:t>
                </a:r>
              </a:p>
            </p:txBody>
          </p:sp>
          <p:cxnSp>
            <p:nvCxnSpPr>
              <p:cNvPr id="64532" name="AutoShape 20"/>
              <p:cNvCxnSpPr>
                <a:cxnSpLocks noChangeShapeType="1"/>
                <a:stCxn id="64518" idx="4"/>
                <a:endCxn id="64531" idx="0"/>
              </p:cNvCxnSpPr>
              <p:nvPr/>
            </p:nvCxnSpPr>
            <p:spPr bwMode="auto">
              <a:xfrm rot="16200000" flipH="1">
                <a:off x="4160" y="1459"/>
                <a:ext cx="651" cy="854"/>
              </a:xfrm>
              <a:prstGeom prst="curvedConnector3">
                <a:avLst>
                  <a:gd name="adj1" fmla="val 49921"/>
                </a:avLst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lg" len="lg"/>
              </a:ln>
              <a:effectLst/>
            </p:spPr>
          </p:cxnSp>
        </p:grpSp>
        <p:grpSp>
          <p:nvGrpSpPr>
            <p:cNvPr id="64533" name="Group 21"/>
            <p:cNvGrpSpPr>
              <a:grpSpLocks/>
            </p:cNvGrpSpPr>
            <p:nvPr/>
          </p:nvGrpSpPr>
          <p:grpSpPr bwMode="auto">
            <a:xfrm>
              <a:off x="797" y="1455"/>
              <a:ext cx="1613" cy="859"/>
              <a:chOff x="797" y="1455"/>
              <a:chExt cx="1613" cy="859"/>
            </a:xfrm>
          </p:grpSpPr>
          <p:cxnSp>
            <p:nvCxnSpPr>
              <p:cNvPr id="64534" name="AutoShape 22"/>
              <p:cNvCxnSpPr>
                <a:cxnSpLocks noChangeShapeType="1"/>
                <a:stCxn id="64519" idx="3"/>
                <a:endCxn id="64535" idx="6"/>
              </p:cNvCxnSpPr>
              <p:nvPr/>
            </p:nvCxnSpPr>
            <p:spPr bwMode="auto">
              <a:xfrm rot="5400000">
                <a:off x="1634" y="1378"/>
                <a:ext cx="699" cy="853"/>
              </a:xfrm>
              <a:prstGeom prst="curvedConnector2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lg" len="lg"/>
              </a:ln>
              <a:effectLst/>
            </p:spPr>
          </p:cxnSp>
          <p:sp>
            <p:nvSpPr>
              <p:cNvPr id="64535" name="Oval 23"/>
              <p:cNvSpPr>
                <a:spLocks noChangeArrowheads="1"/>
              </p:cNvSpPr>
              <p:nvPr/>
            </p:nvSpPr>
            <p:spPr bwMode="auto">
              <a:xfrm>
                <a:off x="930" y="1993"/>
                <a:ext cx="618" cy="321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6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Actors</a:t>
                </a:r>
              </a:p>
            </p:txBody>
          </p:sp>
          <p:cxnSp>
            <p:nvCxnSpPr>
              <p:cNvPr id="64536" name="AutoShape 24"/>
              <p:cNvCxnSpPr>
                <a:cxnSpLocks noChangeShapeType="1"/>
                <a:stCxn id="64535" idx="0"/>
                <a:endCxn id="64520" idx="5"/>
              </p:cNvCxnSpPr>
              <p:nvPr/>
            </p:nvCxnSpPr>
            <p:spPr bwMode="auto">
              <a:xfrm rot="5400000" flipH="1">
                <a:off x="784" y="1530"/>
                <a:ext cx="467" cy="442"/>
              </a:xfrm>
              <a:prstGeom prst="curvedConnector3">
                <a:avLst>
                  <a:gd name="adj1" fmla="val 44542"/>
                </a:avLst>
              </a:prstGeom>
              <a:noFill/>
              <a:ln w="28575">
                <a:solidFill>
                  <a:schemeClr val="hlink"/>
                </a:solidFill>
                <a:prstDash val="sysDot"/>
                <a:round/>
                <a:headEnd/>
                <a:tailEnd type="none" w="lg" len="lg"/>
              </a:ln>
              <a:effectLst/>
            </p:spPr>
          </p:cxnSp>
        </p:grpSp>
        <p:cxnSp>
          <p:nvCxnSpPr>
            <p:cNvPr id="64537" name="AutoShape 25"/>
            <p:cNvCxnSpPr>
              <a:cxnSpLocks noChangeShapeType="1"/>
              <a:stCxn id="64518" idx="1"/>
              <a:endCxn id="64520" idx="1"/>
            </p:cNvCxnSpPr>
            <p:nvPr/>
          </p:nvCxnSpPr>
          <p:spPr bwMode="auto">
            <a:xfrm rot="16200000" flipH="1" flipV="1">
              <a:off x="2545" y="-28"/>
              <a:ext cx="1" cy="2579"/>
            </a:xfrm>
            <a:prstGeom prst="curvedConnector3">
              <a:avLst>
                <a:gd name="adj1" fmla="val -38700000"/>
              </a:avLst>
            </a:prstGeom>
            <a:noFill/>
            <a:ln w="28575">
              <a:solidFill>
                <a:schemeClr val="hlink"/>
              </a:solidFill>
              <a:prstDash val="sysDot"/>
              <a:round/>
              <a:headEnd/>
              <a:tailEnd type="none" w="lg" len="lg"/>
            </a:ln>
            <a:effectLst/>
          </p:spPr>
        </p:cxnSp>
        <p:grpSp>
          <p:nvGrpSpPr>
            <p:cNvPr id="64538" name="Group 26"/>
            <p:cNvGrpSpPr>
              <a:grpSpLocks/>
            </p:cNvGrpSpPr>
            <p:nvPr/>
          </p:nvGrpSpPr>
          <p:grpSpPr bwMode="auto">
            <a:xfrm>
              <a:off x="1338" y="2305"/>
              <a:ext cx="3669" cy="1174"/>
              <a:chOff x="1338" y="2305"/>
              <a:chExt cx="3669" cy="1174"/>
            </a:xfrm>
          </p:grpSpPr>
          <p:sp>
            <p:nvSpPr>
              <p:cNvPr id="64539" name="Text Box 27"/>
              <p:cNvSpPr txBox="1">
                <a:spLocks noChangeArrowheads="1"/>
              </p:cNvSpPr>
              <p:nvPr/>
            </p:nvSpPr>
            <p:spPr bwMode="auto">
              <a:xfrm>
                <a:off x="3923" y="3067"/>
                <a:ext cx="1084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de-DE" sz="1600" b="1">
                    <a:latin typeface="Arial" charset="0"/>
                    <a:cs typeface="Arial" charset="0"/>
                  </a:rPr>
                  <a:t>„Microthesauri“</a:t>
                </a:r>
              </a:p>
            </p:txBody>
          </p:sp>
          <p:sp>
            <p:nvSpPr>
              <p:cNvPr id="64540" name="Oval 28"/>
              <p:cNvSpPr>
                <a:spLocks noChangeArrowheads="1"/>
              </p:cNvSpPr>
              <p:nvPr/>
            </p:nvSpPr>
            <p:spPr bwMode="auto">
              <a:xfrm>
                <a:off x="1338" y="2750"/>
                <a:ext cx="618" cy="321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Indicators</a:t>
                </a:r>
              </a:p>
            </p:txBody>
          </p:sp>
          <p:cxnSp>
            <p:nvCxnSpPr>
              <p:cNvPr id="64541" name="AutoShape 29"/>
              <p:cNvCxnSpPr>
                <a:cxnSpLocks noChangeShapeType="1"/>
                <a:stCxn id="64517" idx="4"/>
                <a:endCxn id="64540" idx="0"/>
              </p:cNvCxnSpPr>
              <p:nvPr/>
            </p:nvCxnSpPr>
            <p:spPr bwMode="auto">
              <a:xfrm rot="5400000">
                <a:off x="1951" y="2001"/>
                <a:ext cx="436" cy="1043"/>
              </a:xfrm>
              <a:prstGeom prst="curvedConnector3">
                <a:avLst>
                  <a:gd name="adj1" fmla="val 50000"/>
                </a:avLst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lg" len="lg"/>
              </a:ln>
              <a:effectLst/>
            </p:spPr>
          </p:cxnSp>
          <p:sp>
            <p:nvSpPr>
              <p:cNvPr id="64542" name="Oval 30"/>
              <p:cNvSpPr>
                <a:spLocks noChangeArrowheads="1"/>
              </p:cNvSpPr>
              <p:nvPr/>
            </p:nvSpPr>
            <p:spPr bwMode="auto">
              <a:xfrm>
                <a:off x="1882" y="3022"/>
                <a:ext cx="618" cy="321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Methods</a:t>
                </a:r>
              </a:p>
            </p:txBody>
          </p:sp>
          <p:cxnSp>
            <p:nvCxnSpPr>
              <p:cNvPr id="64543" name="AutoShape 31"/>
              <p:cNvCxnSpPr>
                <a:cxnSpLocks noChangeShapeType="1"/>
                <a:stCxn id="64517" idx="4"/>
                <a:endCxn id="64542" idx="0"/>
              </p:cNvCxnSpPr>
              <p:nvPr/>
            </p:nvCxnSpPr>
            <p:spPr bwMode="auto">
              <a:xfrm rot="5400000">
                <a:off x="2087" y="2409"/>
                <a:ext cx="708" cy="499"/>
              </a:xfrm>
              <a:prstGeom prst="curvedConnector3">
                <a:avLst>
                  <a:gd name="adj1" fmla="val 50000"/>
                </a:avLst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lg" len="lg"/>
              </a:ln>
              <a:effectLst/>
            </p:spPr>
          </p:cxnSp>
          <p:sp>
            <p:nvSpPr>
              <p:cNvPr id="64544" name="Oval 32"/>
              <p:cNvSpPr>
                <a:spLocks noChangeArrowheads="1"/>
              </p:cNvSpPr>
              <p:nvPr/>
            </p:nvSpPr>
            <p:spPr bwMode="auto">
              <a:xfrm>
                <a:off x="2517" y="3158"/>
                <a:ext cx="618" cy="321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Substances</a:t>
                </a:r>
              </a:p>
            </p:txBody>
          </p:sp>
          <p:cxnSp>
            <p:nvCxnSpPr>
              <p:cNvPr id="64545" name="AutoShape 33"/>
              <p:cNvCxnSpPr>
                <a:cxnSpLocks noChangeShapeType="1"/>
                <a:stCxn id="64517" idx="4"/>
                <a:endCxn id="64544" idx="0"/>
              </p:cNvCxnSpPr>
              <p:nvPr/>
            </p:nvCxnSpPr>
            <p:spPr bwMode="auto">
              <a:xfrm rot="16200000" flipH="1">
                <a:off x="2336" y="2659"/>
                <a:ext cx="844" cy="136"/>
              </a:xfrm>
              <a:prstGeom prst="curvedConnector3">
                <a:avLst>
                  <a:gd name="adj1" fmla="val 50000"/>
                </a:avLst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lg" len="lg"/>
              </a:ln>
              <a:effectLst/>
            </p:spPr>
          </p:cxnSp>
          <p:sp>
            <p:nvSpPr>
              <p:cNvPr id="64546" name="Oval 34"/>
              <p:cNvSpPr>
                <a:spLocks noChangeArrowheads="1"/>
              </p:cNvSpPr>
              <p:nvPr/>
            </p:nvSpPr>
            <p:spPr bwMode="auto">
              <a:xfrm>
                <a:off x="3107" y="2931"/>
                <a:ext cx="618" cy="321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Species</a:t>
                </a:r>
              </a:p>
            </p:txBody>
          </p:sp>
          <p:cxnSp>
            <p:nvCxnSpPr>
              <p:cNvPr id="64547" name="AutoShape 35"/>
              <p:cNvCxnSpPr>
                <a:cxnSpLocks noChangeShapeType="1"/>
                <a:stCxn id="64517" idx="4"/>
                <a:endCxn id="64546" idx="0"/>
              </p:cNvCxnSpPr>
              <p:nvPr/>
            </p:nvCxnSpPr>
            <p:spPr bwMode="auto">
              <a:xfrm rot="16200000" flipH="1">
                <a:off x="2744" y="2251"/>
                <a:ext cx="617" cy="726"/>
              </a:xfrm>
              <a:prstGeom prst="curvedConnector3">
                <a:avLst>
                  <a:gd name="adj1" fmla="val 49917"/>
                </a:avLst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lg" len="lg"/>
              </a:ln>
              <a:effectLst/>
            </p:spPr>
          </p:cxnSp>
        </p:grp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0"/>
            <a:ext cx="635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Vernetzung über gemeinsames Vokabular</a:t>
            </a:r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body" idx="1"/>
          </p:nvPr>
        </p:nvSpPr>
        <p:spPr>
          <a:xfrm rot="16200000">
            <a:off x="5674519" y="3188494"/>
            <a:ext cx="6361112" cy="361950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400"/>
              <a:t>aus: Machbarkeitsstudie Integrationsschicht Umweltbeobachtung (UBA 2004)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41438"/>
            <a:ext cx="7772400" cy="2259012"/>
          </a:xfrm>
        </p:spPr>
        <p:txBody>
          <a:bodyPr/>
          <a:lstStyle/>
          <a:p>
            <a:r>
              <a:rPr lang="de-DE" sz="6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SNS</a:t>
            </a:r>
            <a:r>
              <a:rPr lang="de-DE"/>
              <a:t/>
            </a:r>
            <a:br>
              <a:rPr lang="de-DE"/>
            </a:br>
            <a:r>
              <a:rPr lang="de-DE"/>
              <a:t>Vielen Dank für Ihre Aufmerksamkeit! </a:t>
            </a:r>
            <a:br>
              <a:rPr lang="de-DE"/>
            </a:br>
            <a:r>
              <a:rPr lang="en-US" sz="2000">
                <a:hlinkClick r:id="rId3"/>
              </a:rPr>
              <a:t>www.semantic-network.de</a:t>
            </a:r>
            <a:r>
              <a:rPr lang="en-US" sz="2000"/>
              <a:t> 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1800" b="1"/>
              <a:t>Maria Rüther</a:t>
            </a:r>
            <a:r>
              <a:rPr lang="en-US" sz="1800"/>
              <a:t>, </a:t>
            </a:r>
            <a:r>
              <a:rPr lang="en-US" sz="1800">
                <a:hlinkClick r:id="rId4"/>
              </a:rPr>
              <a:t>maria.ruether@uba.de</a:t>
            </a:r>
            <a:endParaRPr lang="en-US" sz="1800"/>
          </a:p>
          <a:p>
            <a:r>
              <a:rPr lang="en-US" sz="1800" b="1"/>
              <a:t>Thomas Bandholtz</a:t>
            </a:r>
            <a:r>
              <a:rPr lang="en-US" sz="1800"/>
              <a:t>, </a:t>
            </a:r>
            <a:r>
              <a:rPr lang="en-US" sz="1800">
                <a:hlinkClick r:id="rId5"/>
              </a:rPr>
              <a:t>thomas.bandholtz@innoq.com</a:t>
            </a:r>
            <a:r>
              <a:rPr lang="en-US" sz="1800"/>
              <a:t> </a:t>
            </a:r>
          </a:p>
          <a:p>
            <a:r>
              <a:rPr lang="en-US" sz="1800"/>
              <a:t>Workshop 2008 beim UBA in Dessau-Roßlau</a:t>
            </a:r>
          </a:p>
          <a:p>
            <a:r>
              <a:rPr lang="en-US" sz="1800"/>
              <a:t>(05./06. Juni 2008)</a:t>
            </a:r>
          </a:p>
        </p:txBody>
      </p:sp>
      <p:pic>
        <p:nvPicPr>
          <p:cNvPr id="8602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63950" y="5300663"/>
            <a:ext cx="176212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6021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1188" y="388938"/>
            <a:ext cx="10477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6022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51725" y="536575"/>
            <a:ext cx="96202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4">
      <a:dk1>
        <a:srgbClr val="000000"/>
      </a:dk1>
      <a:lt1>
        <a:srgbClr val="FFFFFF"/>
      </a:lt1>
      <a:dk2>
        <a:srgbClr val="000000"/>
      </a:dk2>
      <a:lt2>
        <a:srgbClr val="333333"/>
      </a:lt2>
      <a:accent1>
        <a:srgbClr val="DDDDDD"/>
      </a:accent1>
      <a:accent2>
        <a:srgbClr val="808080"/>
      </a:accent2>
      <a:accent3>
        <a:srgbClr val="FFFFFF"/>
      </a:accent3>
      <a:accent4>
        <a:srgbClr val="000000"/>
      </a:accent4>
      <a:accent5>
        <a:srgbClr val="EBEBEB"/>
      </a:accent5>
      <a:accent6>
        <a:srgbClr val="737373"/>
      </a:accent6>
      <a:hlink>
        <a:srgbClr val="4D4D4D"/>
      </a:hlink>
      <a:folHlink>
        <a:srgbClr val="EAEAEA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382</Words>
  <Application>Microsoft PowerPoint</Application>
  <PresentationFormat>Bildschirmpräsentation (4:3)</PresentationFormat>
  <Paragraphs>119</Paragraphs>
  <Slides>31</Slides>
  <Notes>31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Entwurfsvorlage</vt:lpstr>
      </vt:variant>
      <vt:variant>
        <vt:i4>1</vt:i4>
      </vt:variant>
      <vt:variant>
        <vt:lpstr>Folientitel</vt:lpstr>
      </vt:variant>
      <vt:variant>
        <vt:i4>31</vt:i4>
      </vt:variant>
    </vt:vector>
  </HeadingPairs>
  <TitlesOfParts>
    <vt:vector size="35" baseType="lpstr">
      <vt:lpstr>Times New Roman</vt:lpstr>
      <vt:lpstr>Arial</vt:lpstr>
      <vt:lpstr>Comic Sans MS</vt:lpstr>
      <vt:lpstr>Standarddesign</vt:lpstr>
      <vt:lpstr>5 Jahre Semantic Network Service (SNS) Aktueller Stand und Ausblick </vt:lpstr>
      <vt:lpstr>http://www.semantic-network.de </vt:lpstr>
      <vt:lpstr>Die Ursprünge (1): UMTHES® in GEIN 2000</vt:lpstr>
      <vt:lpstr>Die Ursprünge (2): GEIN Geo-Thesaurus</vt:lpstr>
      <vt:lpstr>Die Ursprünge (3): GEIN Thesaurus-Recherche</vt:lpstr>
      <vt:lpstr>Folie 6</vt:lpstr>
      <vt:lpstr>GEIN 2000 / EXPO 2000 / Dessau</vt:lpstr>
      <vt:lpstr>SNS R&amp;D 2001-2003</vt:lpstr>
      <vt:lpstr>Die SNS Topic Map (ISO 13250)</vt:lpstr>
      <vt:lpstr>SNS Topic Map: ein kleiner Ausschnitt</vt:lpstr>
      <vt:lpstr>Vernetzte Ereignisse</vt:lpstr>
      <vt:lpstr>Web Services sind für Maschinen …</vt:lpstr>
      <vt:lpstr>GUI Variante von findTopics</vt:lpstr>
      <vt:lpstr>GUI von getPSI</vt:lpstr>
      <vt:lpstr>2003: gein® nutzt autoClassify</vt:lpstr>
      <vt:lpstr>gein® Umweltkalender / SNS Chronologie</vt:lpstr>
      <vt:lpstr>2007: PortalU nutzt getSimilarTerms</vt:lpstr>
      <vt:lpstr>PortalU nutzt getHierarchy</vt:lpstr>
      <vt:lpstr>PortalU, Geoportal.Bund: geographische Namen</vt:lpstr>
      <vt:lpstr>PortalU: findEvents</vt:lpstr>
      <vt:lpstr>Heute vor dreißig Jahren (anniversary)</vt:lpstr>
      <vt:lpstr>Ausblicke</vt:lpstr>
      <vt:lpstr>Portal: UDK Erschließung mit autoClassify</vt:lpstr>
      <vt:lpstr>Keywords in INSPIRE Katalogdaten</vt:lpstr>
      <vt:lpstr>Shared Environmental Information System (SEIS)</vt:lpstr>
      <vt:lpstr>Single Information Space for the Environment (SISE)</vt:lpstr>
      <vt:lpstr>Dateninseln auch im UBA?</vt:lpstr>
      <vt:lpstr>Linking Open Data – ein Lösungsmodell?</vt:lpstr>
      <vt:lpstr>Erweiterung des Vokabulars</vt:lpstr>
      <vt:lpstr>Vernetzung über gemeinsames Vokabular</vt:lpstr>
      <vt:lpstr>SNS Vielen Dank für Ihre Aufmerksamkeit!  www.semantic-network.de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64</cp:revision>
  <dcterms:created xsi:type="dcterms:W3CDTF">1601-01-01T00:00:00Z</dcterms:created>
  <dcterms:modified xsi:type="dcterms:W3CDTF">2008-05-29T16:34:49Z</dcterms:modified>
</cp:coreProperties>
</file>