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63" r:id="rId2"/>
    <p:sldId id="366" r:id="rId3"/>
    <p:sldId id="318" r:id="rId4"/>
    <p:sldId id="368" r:id="rId5"/>
    <p:sldId id="369" r:id="rId6"/>
    <p:sldId id="351" r:id="rId7"/>
    <p:sldId id="359" r:id="rId8"/>
    <p:sldId id="361" r:id="rId9"/>
    <p:sldId id="362" r:id="rId10"/>
    <p:sldId id="345" r:id="rId11"/>
    <p:sldId id="363" r:id="rId12"/>
    <p:sldId id="347" r:id="rId13"/>
    <p:sldId id="348" r:id="rId14"/>
    <p:sldId id="349" r:id="rId15"/>
    <p:sldId id="352" r:id="rId16"/>
    <p:sldId id="365" r:id="rId17"/>
    <p:sldId id="367" r:id="rId18"/>
    <p:sldId id="353" r:id="rId19"/>
    <p:sldId id="354" r:id="rId20"/>
  </p:sldIdLst>
  <p:sldSz cx="9144000" cy="6858000" type="screen4x3"/>
  <p:notesSz cx="7099300" cy="10234613"/>
  <p:defaultTextStyle>
    <a:defPPr>
      <a:defRPr lang="de-DE"/>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780E"/>
    <a:srgbClr val="779E2A"/>
    <a:srgbClr val="CCDF9E"/>
    <a:srgbClr val="F9CF97"/>
    <a:srgbClr val="91BE32"/>
    <a:srgbClr val="F2962D"/>
    <a:srgbClr val="B5D96D"/>
    <a:srgbClr val="506A1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6151" autoAdjust="0"/>
    <p:restoredTop sz="76387" autoAdjust="0"/>
  </p:normalViewPr>
  <p:slideViewPr>
    <p:cSldViewPr snapToGrid="0">
      <p:cViewPr varScale="1">
        <p:scale>
          <a:sx n="59" d="100"/>
          <a:sy n="59" d="100"/>
        </p:scale>
        <p:origin x="-62" y="-226"/>
      </p:cViewPr>
      <p:guideLst>
        <p:guide orient="horz" pos="1605"/>
        <p:guide pos="167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b="0"/>
            </a:lvl1pPr>
          </a:lstStyle>
          <a:p>
            <a:endParaRPr lang="de-DE"/>
          </a:p>
        </p:txBody>
      </p:sp>
      <p:sp>
        <p:nvSpPr>
          <p:cNvPr id="2867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b="0"/>
            </a:lvl1pPr>
          </a:lstStyle>
          <a:p>
            <a:endParaRPr lang="de-DE"/>
          </a:p>
        </p:txBody>
      </p:sp>
      <p:sp>
        <p:nvSpPr>
          <p:cNvPr id="28676" name="Rectangle 4"/>
          <p:cNvSpPr>
            <a:spLocks noRo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a:effectLst/>
        </p:spPr>
      </p:sp>
      <p:sp>
        <p:nvSpPr>
          <p:cNvPr id="28677"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2867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b="0"/>
            </a:lvl1pPr>
          </a:lstStyle>
          <a:p>
            <a:endParaRPr lang="de-DE"/>
          </a:p>
        </p:txBody>
      </p:sp>
      <p:sp>
        <p:nvSpPr>
          <p:cNvPr id="2867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b="0"/>
            </a:lvl1pPr>
          </a:lstStyle>
          <a:p>
            <a:fld id="{B8D48B53-7523-4A1B-8ACC-E82BB90B7761}" type="slidenum">
              <a:rPr lang="de-DE"/>
              <a:pPr/>
              <a:t>‹Nr.›</a:t>
            </a:fld>
            <a:endParaRPr lang="de-DE"/>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422FF1-F20D-48BD-A277-546D5FB38589}" type="slidenum">
              <a:rPr lang="de-DE"/>
              <a:pPr/>
              <a:t>1</a:t>
            </a:fld>
            <a:endParaRPr lang="de-DE"/>
          </a:p>
        </p:txBody>
      </p:sp>
      <p:sp>
        <p:nvSpPr>
          <p:cNvPr id="59394" name="Rectangle 2"/>
          <p:cNvSpPr>
            <a:spLocks noRot="1" noChangeArrowheads="1" noTextEdit="1"/>
          </p:cNvSpPr>
          <p:nvPr>
            <p:ph type="sldImg"/>
          </p:nvPr>
        </p:nvSpPr>
        <p:spPr>
          <a:xfrm>
            <a:off x="992188" y="768350"/>
            <a:ext cx="5114925" cy="3836988"/>
          </a:xfrm>
          <a:ln/>
        </p:spPr>
      </p:sp>
      <p:sp>
        <p:nvSpPr>
          <p:cNvPr id="59395" name="Rectangle 3"/>
          <p:cNvSpPr>
            <a:spLocks noGrp="1" noChangeArrowheads="1"/>
          </p:cNvSpPr>
          <p:nvPr>
            <p:ph type="body" idx="1"/>
          </p:nvPr>
        </p:nvSpPr>
        <p:spPr>
          <a:xfrm>
            <a:off x="711200" y="4860925"/>
            <a:ext cx="5678488" cy="4605338"/>
          </a:xfrm>
        </p:spPr>
        <p:txBody>
          <a:bodyPr/>
          <a:lstStyle/>
          <a:p>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55CE2D35-2021-4891-8966-54BC8D0C70A9}" type="slidenum">
              <a:rPr lang="de-DE"/>
              <a:pPr/>
              <a:t>3</a:t>
            </a:fld>
            <a:endParaRPr lang="de-DE"/>
          </a:p>
        </p:txBody>
      </p:sp>
      <p:sp>
        <p:nvSpPr>
          <p:cNvPr id="155650" name="Rectangle 7"/>
          <p:cNvSpPr txBox="1">
            <a:spLocks noGrp="1" noChangeArrowheads="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defTabSz="990600"/>
            <a:fld id="{5F4CE89D-1512-4342-BB1A-52A477DA03B3}" type="slidenum">
              <a:rPr lang="de-DE" sz="1300" b="0"/>
              <a:pPr algn="r" defTabSz="990600"/>
              <a:t>3</a:t>
            </a:fld>
            <a:endParaRPr lang="de-DE" sz="1300" b="0"/>
          </a:p>
        </p:txBody>
      </p:sp>
      <p:sp>
        <p:nvSpPr>
          <p:cNvPr id="155651" name="Rectangle 2"/>
          <p:cNvSpPr>
            <a:spLocks noRot="1" noChangeArrowheads="1" noTextEdit="1"/>
          </p:cNvSpPr>
          <p:nvPr>
            <p:ph type="sldImg"/>
          </p:nvPr>
        </p:nvSpPr>
        <p:spPr>
          <a:xfrm>
            <a:off x="992188" y="768350"/>
            <a:ext cx="5114925" cy="3836988"/>
          </a:xfrm>
          <a:ln/>
        </p:spPr>
      </p:sp>
      <p:sp>
        <p:nvSpPr>
          <p:cNvPr id="155652" name="Rectangle 3"/>
          <p:cNvSpPr>
            <a:spLocks noGrp="1" noChangeArrowheads="1"/>
          </p:cNvSpPr>
          <p:nvPr>
            <p:ph type="body" idx="1"/>
          </p:nvPr>
        </p:nvSpPr>
        <p:spPr/>
        <p:txBody>
          <a:bodyPr/>
          <a:lstStyle/>
          <a:p>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675D094A-8852-4252-B5B4-A657BC5E1030}" type="slidenum">
              <a:rPr lang="de-DE"/>
              <a:pPr/>
              <a:t>4</a:t>
            </a:fld>
            <a:endParaRPr lang="de-DE"/>
          </a:p>
        </p:txBody>
      </p:sp>
      <p:sp>
        <p:nvSpPr>
          <p:cNvPr id="254978" name="Rectangle 7"/>
          <p:cNvSpPr txBox="1">
            <a:spLocks noGrp="1" noChangeArrowheads="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defTabSz="990600"/>
            <a:fld id="{E0247FE0-A863-4A71-8236-0623CF18BC58}" type="slidenum">
              <a:rPr lang="de-DE" sz="1300" b="0"/>
              <a:pPr algn="r" defTabSz="990600"/>
              <a:t>4</a:t>
            </a:fld>
            <a:endParaRPr lang="de-DE" sz="1300" b="0"/>
          </a:p>
        </p:txBody>
      </p:sp>
      <p:sp>
        <p:nvSpPr>
          <p:cNvPr id="254979" name="Rectangle 2"/>
          <p:cNvSpPr>
            <a:spLocks noRot="1" noChangeArrowheads="1" noTextEdit="1"/>
          </p:cNvSpPr>
          <p:nvPr>
            <p:ph type="sldImg"/>
          </p:nvPr>
        </p:nvSpPr>
        <p:spPr>
          <a:xfrm>
            <a:off x="992188" y="768350"/>
            <a:ext cx="5114925" cy="3836988"/>
          </a:xfrm>
          <a:ln/>
        </p:spPr>
      </p:sp>
      <p:sp>
        <p:nvSpPr>
          <p:cNvPr id="254980" name="Rectangle 3"/>
          <p:cNvSpPr>
            <a:spLocks noGrp="1" noChangeArrowheads="1"/>
          </p:cNvSpPr>
          <p:nvPr>
            <p:ph type="body" idx="1"/>
          </p:nvPr>
        </p:nvSpPr>
        <p:spPr/>
        <p:txBody>
          <a:bodyPr/>
          <a:lstStyle/>
          <a:p>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4C521B-8F9D-431A-ABE4-FDB026AA979D}" type="slidenum">
              <a:rPr lang="de-DE"/>
              <a:pPr/>
              <a:t>12</a:t>
            </a:fld>
            <a:endParaRPr lang="de-DE"/>
          </a:p>
        </p:txBody>
      </p:sp>
      <p:sp>
        <p:nvSpPr>
          <p:cNvPr id="222210" name="Rectangle 2"/>
          <p:cNvSpPr>
            <a:spLocks noRot="1" noChangeArrowheads="1" noTextEdit="1"/>
          </p:cNvSpPr>
          <p:nvPr>
            <p:ph type="sldImg"/>
          </p:nvPr>
        </p:nvSpPr>
        <p:spPr>
          <a:xfrm>
            <a:off x="992188" y="768350"/>
            <a:ext cx="5114925" cy="3836988"/>
          </a:xfrm>
          <a:ln/>
        </p:spPr>
      </p:sp>
      <p:sp>
        <p:nvSpPr>
          <p:cNvPr id="222211" name="Rectangle 3"/>
          <p:cNvSpPr>
            <a:spLocks noGrp="1" noChangeArrowheads="1"/>
          </p:cNvSpPr>
          <p:nvPr>
            <p:ph type="body" idx="1"/>
          </p:nvPr>
        </p:nvSpPr>
        <p:spPr/>
        <p:txBody>
          <a:bodyPr/>
          <a:lstStyle/>
          <a:p>
            <a:pPr marL="228600" indent="-228600"/>
            <a:r>
              <a:rPr lang="de-DE" b="1"/>
              <a:t>Rohdaten</a:t>
            </a:r>
            <a:r>
              <a:rPr lang="de-DE"/>
              <a:t> und </a:t>
            </a:r>
            <a:r>
              <a:rPr lang="de-DE" b="1"/>
              <a:t>Fachdaten</a:t>
            </a:r>
            <a:r>
              <a:rPr lang="de-DE"/>
              <a:t> sind meistens nicht von übergeordnetem Interesse. Sie sind insbesondere relevant für Experten, die den Entstehungszusammenhang kennen. Rohdaten und Fachdaten können nur dann richtig interpretiert und verstanden werden, wenn a) der Betrachter über das notwendige (Experten-)Wissen (</a:t>
            </a:r>
            <a:r>
              <a:rPr lang="de-DE" b="1"/>
              <a:t>Kenndaten</a:t>
            </a:r>
            <a:r>
              <a:rPr lang="de-DE"/>
              <a:t>) verfügt (z. B. Ökotoxikologie) oder b) der Entstehungs­zusammenhang "einfach" und für den Laien verständlich ist (z. B. Temperaturmessung).</a:t>
            </a:r>
            <a:endParaRPr lang="de-DE" b="1"/>
          </a:p>
          <a:p>
            <a:pPr marL="228600" indent="-228600"/>
            <a:r>
              <a:rPr lang="de-DE" b="1"/>
              <a:t>Fachinformationen</a:t>
            </a:r>
            <a:r>
              <a:rPr lang="de-DE"/>
              <a:t> sind fachübergreifend nutzbare Wissensträger. Sie werden oft zur argumentativen Unterstütz­ung von wichtigen bzw. großen Entscheidungen benötigt.</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7.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225800" y="404813"/>
            <a:ext cx="5832475" cy="1614487"/>
          </a:xfrm>
        </p:spPr>
        <p:txBody>
          <a:bodyPr/>
          <a:lstStyle>
            <a:lvl1pPr algn="l">
              <a:defRPr sz="2800"/>
            </a:lvl1pPr>
          </a:lstStyle>
          <a:p>
            <a:r>
              <a:rPr lang="de-DE"/>
              <a:t>Titel des Vortrags</a:t>
            </a:r>
          </a:p>
        </p:txBody>
      </p:sp>
      <p:sp>
        <p:nvSpPr>
          <p:cNvPr id="4099" name="Rectangle 3"/>
          <p:cNvSpPr>
            <a:spLocks noGrp="1" noChangeArrowheads="1"/>
          </p:cNvSpPr>
          <p:nvPr>
            <p:ph type="subTitle" idx="1"/>
          </p:nvPr>
        </p:nvSpPr>
        <p:spPr>
          <a:xfrm>
            <a:off x="3203575" y="2349500"/>
            <a:ext cx="5651500" cy="1752600"/>
          </a:xfrm>
        </p:spPr>
        <p:txBody>
          <a:bodyPr/>
          <a:lstStyle>
            <a:lvl1pPr marL="0" indent="0">
              <a:buFontTx/>
              <a:buNone/>
              <a:defRPr sz="2400"/>
            </a:lvl1pPr>
          </a:lstStyle>
          <a:p>
            <a:r>
              <a:rPr lang="de-DE"/>
              <a:t>Formatvorlage des Untertitelmasters durch Klicken bearbeiten</a:t>
            </a:r>
          </a:p>
        </p:txBody>
      </p:sp>
      <p:sp>
        <p:nvSpPr>
          <p:cNvPr id="4100" name="Rectangle 4"/>
          <p:cNvSpPr>
            <a:spLocks noGrp="1" noChangeArrowheads="1"/>
          </p:cNvSpPr>
          <p:nvPr>
            <p:ph type="dt" sz="half" idx="2"/>
          </p:nvPr>
        </p:nvSpPr>
        <p:spPr bwMode="auto">
          <a:xfrm>
            <a:off x="3203575" y="43656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400" b="0"/>
            </a:lvl1pPr>
          </a:lstStyle>
          <a:p>
            <a:endParaRPr lang="de-DE"/>
          </a:p>
        </p:txBody>
      </p:sp>
      <p:grpSp>
        <p:nvGrpSpPr>
          <p:cNvPr id="4103" name="Group 7"/>
          <p:cNvGrpSpPr>
            <a:grpSpLocks/>
          </p:cNvGrpSpPr>
          <p:nvPr/>
        </p:nvGrpSpPr>
        <p:grpSpPr bwMode="auto">
          <a:xfrm>
            <a:off x="301625" y="2286000"/>
            <a:ext cx="1506538" cy="1860550"/>
            <a:chOff x="149" y="174"/>
            <a:chExt cx="949" cy="1172"/>
          </a:xfrm>
        </p:grpSpPr>
        <p:pic>
          <p:nvPicPr>
            <p:cNvPr id="4104" name="Picture 8" descr="diagramme_computer_id_200363837001"/>
            <p:cNvPicPr>
              <a:picLocks noChangeAspect="1" noChangeArrowheads="1"/>
            </p:cNvPicPr>
            <p:nvPr userDrawn="1"/>
          </p:nvPicPr>
          <p:blipFill>
            <a:blip r:embed="rId2"/>
            <a:srcRect/>
            <a:stretch>
              <a:fillRect/>
            </a:stretch>
          </p:blipFill>
          <p:spPr bwMode="auto">
            <a:xfrm>
              <a:off x="179" y="174"/>
              <a:ext cx="856" cy="1172"/>
            </a:xfrm>
            <a:prstGeom prst="rect">
              <a:avLst/>
            </a:prstGeom>
            <a:noFill/>
          </p:spPr>
        </p:pic>
        <p:sp>
          <p:nvSpPr>
            <p:cNvPr id="4105" name="AutoShape 9"/>
            <p:cNvSpPr>
              <a:spLocks noChangeArrowheads="1"/>
            </p:cNvSpPr>
            <p:nvPr userDrawn="1"/>
          </p:nvSpPr>
          <p:spPr bwMode="auto">
            <a:xfrm>
              <a:off x="149" y="196"/>
              <a:ext cx="949" cy="1128"/>
            </a:xfrm>
            <a:prstGeom prst="roundRect">
              <a:avLst>
                <a:gd name="adj" fmla="val 16667"/>
              </a:avLst>
            </a:prstGeom>
            <a:noFill/>
            <a:ln w="187325">
              <a:solidFill>
                <a:schemeClr val="bg1"/>
              </a:solidFill>
              <a:round/>
              <a:headEnd/>
              <a:tailEnd/>
            </a:ln>
            <a:effectLst/>
          </p:spPr>
          <p:txBody>
            <a:bodyPr wrap="none" anchor="ctr"/>
            <a:lstStyle/>
            <a:p>
              <a:endParaRPr lang="de-DE"/>
            </a:p>
          </p:txBody>
        </p:sp>
      </p:grpSp>
      <p:grpSp>
        <p:nvGrpSpPr>
          <p:cNvPr id="4124" name="Group 28"/>
          <p:cNvGrpSpPr>
            <a:grpSpLocks/>
          </p:cNvGrpSpPr>
          <p:nvPr/>
        </p:nvGrpSpPr>
        <p:grpSpPr bwMode="auto">
          <a:xfrm>
            <a:off x="300038" y="4349750"/>
            <a:ext cx="1520825" cy="1790700"/>
            <a:chOff x="189" y="2740"/>
            <a:chExt cx="958" cy="1128"/>
          </a:xfrm>
        </p:grpSpPr>
        <p:pic>
          <p:nvPicPr>
            <p:cNvPr id="4122" name="Picture 26"/>
            <p:cNvPicPr>
              <a:picLocks noChangeAspect="1" noChangeArrowheads="1"/>
            </p:cNvPicPr>
            <p:nvPr userDrawn="1"/>
          </p:nvPicPr>
          <p:blipFill>
            <a:blip r:embed="rId3"/>
            <a:srcRect t="11391"/>
            <a:stretch>
              <a:fillRect/>
            </a:stretch>
          </p:blipFill>
          <p:spPr bwMode="auto">
            <a:xfrm>
              <a:off x="223" y="2807"/>
              <a:ext cx="924" cy="1058"/>
            </a:xfrm>
            <a:prstGeom prst="rect">
              <a:avLst/>
            </a:prstGeom>
            <a:noFill/>
            <a:ln w="9525">
              <a:noFill/>
              <a:miter lim="800000"/>
              <a:headEnd/>
              <a:tailEnd/>
            </a:ln>
            <a:effectLst/>
          </p:spPr>
        </p:pic>
        <p:sp>
          <p:nvSpPr>
            <p:cNvPr id="4108" name="AutoShape 12"/>
            <p:cNvSpPr>
              <a:spLocks noChangeArrowheads="1"/>
            </p:cNvSpPr>
            <p:nvPr userDrawn="1"/>
          </p:nvSpPr>
          <p:spPr bwMode="auto">
            <a:xfrm>
              <a:off x="189" y="2740"/>
              <a:ext cx="949" cy="1128"/>
            </a:xfrm>
            <a:prstGeom prst="roundRect">
              <a:avLst>
                <a:gd name="adj" fmla="val 16667"/>
              </a:avLst>
            </a:prstGeom>
            <a:noFill/>
            <a:ln w="187325">
              <a:solidFill>
                <a:schemeClr val="bg1"/>
              </a:solidFill>
              <a:round/>
              <a:headEnd/>
              <a:tailEnd/>
            </a:ln>
            <a:effectLst/>
          </p:spPr>
          <p:txBody>
            <a:bodyPr wrap="none" anchor="ctr"/>
            <a:lstStyle/>
            <a:p>
              <a:endParaRPr lang="de-DE"/>
            </a:p>
          </p:txBody>
        </p:sp>
      </p:grpSp>
      <p:grpSp>
        <p:nvGrpSpPr>
          <p:cNvPr id="4130" name="Group 34"/>
          <p:cNvGrpSpPr>
            <a:grpSpLocks/>
          </p:cNvGrpSpPr>
          <p:nvPr/>
        </p:nvGrpSpPr>
        <p:grpSpPr bwMode="auto">
          <a:xfrm>
            <a:off x="293688" y="328613"/>
            <a:ext cx="1506537" cy="6057900"/>
            <a:chOff x="185" y="207"/>
            <a:chExt cx="949" cy="3816"/>
          </a:xfrm>
        </p:grpSpPr>
        <p:grpSp>
          <p:nvGrpSpPr>
            <p:cNvPr id="4126" name="Group 30"/>
            <p:cNvGrpSpPr>
              <a:grpSpLocks/>
            </p:cNvGrpSpPr>
            <p:nvPr userDrawn="1"/>
          </p:nvGrpSpPr>
          <p:grpSpPr bwMode="auto">
            <a:xfrm>
              <a:off x="185" y="207"/>
              <a:ext cx="949" cy="1128"/>
              <a:chOff x="195" y="210"/>
              <a:chExt cx="949" cy="1128"/>
            </a:xfrm>
          </p:grpSpPr>
          <p:pic>
            <p:nvPicPr>
              <p:cNvPr id="4127" name="Picture 31" descr="13401_3_4215200770_kl_92dpi"/>
              <p:cNvPicPr>
                <a:picLocks noChangeAspect="1" noChangeArrowheads="1"/>
              </p:cNvPicPr>
              <p:nvPr userDrawn="1"/>
            </p:nvPicPr>
            <p:blipFill>
              <a:blip r:embed="rId4"/>
              <a:srcRect l="14090"/>
              <a:stretch>
                <a:fillRect/>
              </a:stretch>
            </p:blipFill>
            <p:spPr bwMode="auto">
              <a:xfrm>
                <a:off x="216" y="257"/>
                <a:ext cx="878" cy="1022"/>
              </a:xfrm>
              <a:prstGeom prst="rect">
                <a:avLst/>
              </a:prstGeom>
              <a:noFill/>
            </p:spPr>
          </p:pic>
          <p:sp>
            <p:nvSpPr>
              <p:cNvPr id="4128" name="AutoShape 32"/>
              <p:cNvSpPr>
                <a:spLocks noChangeArrowheads="1"/>
              </p:cNvSpPr>
              <p:nvPr userDrawn="1"/>
            </p:nvSpPr>
            <p:spPr bwMode="auto">
              <a:xfrm>
                <a:off x="195" y="210"/>
                <a:ext cx="949" cy="1128"/>
              </a:xfrm>
              <a:prstGeom prst="roundRect">
                <a:avLst>
                  <a:gd name="adj" fmla="val 16667"/>
                </a:avLst>
              </a:prstGeom>
              <a:noFill/>
              <a:ln w="187325">
                <a:solidFill>
                  <a:schemeClr val="bg1"/>
                </a:solidFill>
                <a:round/>
                <a:headEnd/>
                <a:tailEnd/>
              </a:ln>
              <a:effectLst/>
            </p:spPr>
            <p:txBody>
              <a:bodyPr wrap="none" anchor="ctr"/>
              <a:lstStyle/>
              <a:p>
                <a:endParaRPr lang="de-DE"/>
              </a:p>
            </p:txBody>
          </p:sp>
        </p:grpSp>
        <p:grpSp>
          <p:nvGrpSpPr>
            <p:cNvPr id="4129" name="Group 33"/>
            <p:cNvGrpSpPr>
              <a:grpSpLocks/>
            </p:cNvGrpSpPr>
            <p:nvPr userDrawn="1"/>
          </p:nvGrpSpPr>
          <p:grpSpPr bwMode="auto">
            <a:xfrm>
              <a:off x="263" y="1307"/>
              <a:ext cx="810" cy="2716"/>
              <a:chOff x="263" y="1307"/>
              <a:chExt cx="810" cy="2716"/>
            </a:xfrm>
          </p:grpSpPr>
          <p:sp>
            <p:nvSpPr>
              <p:cNvPr id="4112" name="Text Box 16"/>
              <p:cNvSpPr txBox="1">
                <a:spLocks noChangeArrowheads="1"/>
              </p:cNvSpPr>
              <p:nvPr userDrawn="1"/>
            </p:nvSpPr>
            <p:spPr bwMode="auto">
              <a:xfrm>
                <a:off x="263" y="1307"/>
                <a:ext cx="810" cy="173"/>
              </a:xfrm>
              <a:prstGeom prst="rect">
                <a:avLst/>
              </a:prstGeom>
              <a:noFill/>
              <a:ln w="9525">
                <a:noFill/>
                <a:miter lim="800000"/>
                <a:headEnd/>
                <a:tailEnd/>
              </a:ln>
              <a:effectLst/>
            </p:spPr>
            <p:txBody>
              <a:bodyPr>
                <a:spAutoFit/>
              </a:bodyPr>
              <a:lstStyle/>
              <a:p>
                <a:pPr algn="ctr">
                  <a:spcBef>
                    <a:spcPct val="50000"/>
                  </a:spcBef>
                </a:pPr>
                <a:r>
                  <a:rPr lang="de-DE" sz="1200">
                    <a:solidFill>
                      <a:srgbClr val="003399"/>
                    </a:solidFill>
                  </a:rPr>
                  <a:t>dialog</a:t>
                </a:r>
              </a:p>
            </p:txBody>
          </p:sp>
          <p:sp>
            <p:nvSpPr>
              <p:cNvPr id="4113" name="Text Box 17"/>
              <p:cNvSpPr txBox="1">
                <a:spLocks noChangeArrowheads="1"/>
              </p:cNvSpPr>
              <p:nvPr userDrawn="1"/>
            </p:nvSpPr>
            <p:spPr bwMode="auto">
              <a:xfrm>
                <a:off x="289" y="2572"/>
                <a:ext cx="756" cy="173"/>
              </a:xfrm>
              <a:prstGeom prst="rect">
                <a:avLst/>
              </a:prstGeom>
              <a:noFill/>
              <a:ln w="9525">
                <a:noFill/>
                <a:miter lim="800000"/>
                <a:headEnd/>
                <a:tailEnd/>
              </a:ln>
              <a:effectLst/>
            </p:spPr>
            <p:txBody>
              <a:bodyPr>
                <a:spAutoFit/>
              </a:bodyPr>
              <a:lstStyle/>
              <a:p>
                <a:pPr algn="ctr">
                  <a:spcBef>
                    <a:spcPct val="50000"/>
                  </a:spcBef>
                </a:pPr>
                <a:r>
                  <a:rPr lang="de-DE" sz="1200">
                    <a:solidFill>
                      <a:srgbClr val="003399"/>
                    </a:solidFill>
                  </a:rPr>
                  <a:t>daten</a:t>
                </a:r>
              </a:p>
            </p:txBody>
          </p:sp>
          <p:sp>
            <p:nvSpPr>
              <p:cNvPr id="4114" name="Text Box 18"/>
              <p:cNvSpPr txBox="1">
                <a:spLocks noChangeArrowheads="1"/>
              </p:cNvSpPr>
              <p:nvPr userDrawn="1"/>
            </p:nvSpPr>
            <p:spPr bwMode="auto">
              <a:xfrm>
                <a:off x="277" y="3850"/>
                <a:ext cx="774" cy="173"/>
              </a:xfrm>
              <a:prstGeom prst="rect">
                <a:avLst/>
              </a:prstGeom>
              <a:noFill/>
              <a:ln w="9525">
                <a:noFill/>
                <a:miter lim="800000"/>
                <a:headEnd/>
                <a:tailEnd/>
              </a:ln>
              <a:effectLst/>
            </p:spPr>
            <p:txBody>
              <a:bodyPr>
                <a:spAutoFit/>
              </a:bodyPr>
              <a:lstStyle/>
              <a:p>
                <a:pPr algn="ctr">
                  <a:spcBef>
                    <a:spcPct val="50000"/>
                  </a:spcBef>
                </a:pPr>
                <a:r>
                  <a:rPr lang="de-DE" sz="1200">
                    <a:solidFill>
                      <a:srgbClr val="003399"/>
                    </a:solidFill>
                  </a:rPr>
                  <a:t>dimensionen</a:t>
                </a:r>
              </a:p>
            </p:txBody>
          </p:sp>
        </p:grpSp>
      </p:grpSp>
      <p:sp>
        <p:nvSpPr>
          <p:cNvPr id="4115" name="Text Box 19"/>
          <p:cNvSpPr txBox="1">
            <a:spLocks noChangeArrowheads="1"/>
          </p:cNvSpPr>
          <p:nvPr/>
        </p:nvSpPr>
        <p:spPr bwMode="auto">
          <a:xfrm>
            <a:off x="455613" y="6534150"/>
            <a:ext cx="9144000" cy="231775"/>
          </a:xfrm>
          <a:prstGeom prst="rect">
            <a:avLst/>
          </a:prstGeom>
          <a:noFill/>
          <a:ln w="9525">
            <a:noFill/>
            <a:miter lim="800000"/>
            <a:headEnd/>
            <a:tailEnd/>
          </a:ln>
          <a:effectLst/>
        </p:spPr>
        <p:txBody>
          <a:bodyPr>
            <a:spAutoFit/>
          </a:bodyPr>
          <a:lstStyle/>
          <a:p>
            <a:pPr algn="ctr">
              <a:lnSpc>
                <a:spcPct val="70000"/>
              </a:lnSpc>
              <a:spcBef>
                <a:spcPct val="50000"/>
              </a:spcBef>
            </a:pPr>
            <a:r>
              <a:rPr lang="de-DE" sz="1300" b="0"/>
              <a:t>disy Informationssysteme GmbH, www.disy.net</a:t>
            </a:r>
          </a:p>
        </p:txBody>
      </p:sp>
      <p:pic>
        <p:nvPicPr>
          <p:cNvPr id="4117" name="Picture 21" descr="1blau1"/>
          <p:cNvPicPr>
            <a:picLocks noChangeAspect="1" noChangeArrowheads="1"/>
          </p:cNvPicPr>
          <p:nvPr/>
        </p:nvPicPr>
        <p:blipFill>
          <a:blip r:embed="rId5"/>
          <a:srcRect/>
          <a:stretch>
            <a:fillRect/>
          </a:stretch>
        </p:blipFill>
        <p:spPr bwMode="auto">
          <a:xfrm rot="-21600000">
            <a:off x="7813675" y="4948238"/>
            <a:ext cx="1330325" cy="1909762"/>
          </a:xfrm>
          <a:prstGeom prst="rect">
            <a:avLst/>
          </a:prstGeom>
          <a:noFill/>
        </p:spPr>
      </p:pic>
      <p:pic>
        <p:nvPicPr>
          <p:cNvPr id="4121" name="Picture 25" descr="disylogo"/>
          <p:cNvPicPr>
            <a:picLocks noChangeAspect="1" noChangeArrowheads="1"/>
          </p:cNvPicPr>
          <p:nvPr/>
        </p:nvPicPr>
        <p:blipFill>
          <a:blip r:embed="rId6">
            <a:lum contrast="12000"/>
          </a:blip>
          <a:srcRect/>
          <a:stretch>
            <a:fillRect/>
          </a:stretch>
        </p:blipFill>
        <p:spPr bwMode="auto">
          <a:xfrm>
            <a:off x="7851775" y="179388"/>
            <a:ext cx="1090613" cy="381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idx="1"/>
          </p:nvPr>
        </p:nvSpPr>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Foliennummernplatzhalter 3"/>
          <p:cNvSpPr>
            <a:spLocks noGrp="1"/>
          </p:cNvSpPr>
          <p:nvPr>
            <p:ph type="sldNum" sz="quarter" idx="10"/>
          </p:nvPr>
        </p:nvSpPr>
        <p:spPr/>
        <p:txBody>
          <a:bodyPr/>
          <a:lstStyle>
            <a:lvl1pPr>
              <a:defRPr/>
            </a:lvl1pPr>
          </a:lstStyle>
          <a:p>
            <a:fld id="{FC4E40FB-2E32-49DF-8D9A-F32F11601244}" type="slidenum">
              <a:rPr lang="de-DE"/>
              <a:pPr/>
              <a:t>‹Nr.›</a:t>
            </a:fld>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en-US"/>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Textmasterformate durch Klicken bearbeiten</a:t>
            </a:r>
          </a:p>
        </p:txBody>
      </p:sp>
      <p:sp>
        <p:nvSpPr>
          <p:cNvPr id="4" name="Foliennummernplatzhalter 3"/>
          <p:cNvSpPr>
            <a:spLocks noGrp="1"/>
          </p:cNvSpPr>
          <p:nvPr>
            <p:ph type="sldNum" sz="quarter" idx="10"/>
          </p:nvPr>
        </p:nvSpPr>
        <p:spPr/>
        <p:txBody>
          <a:bodyPr/>
          <a:lstStyle>
            <a:lvl1pPr>
              <a:defRPr/>
            </a:lvl1pPr>
          </a:lstStyle>
          <a:p>
            <a:fld id="{99C78757-0129-4926-981F-56CFF9D1D3D8}" type="slidenum">
              <a:rPr lang="de-DE"/>
              <a:pPr/>
              <a:t>‹Nr.›</a:t>
            </a:fld>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Inhaltsplatzhalter 2"/>
          <p:cNvSpPr>
            <a:spLocks noGrp="1"/>
          </p:cNvSpPr>
          <p:nvPr>
            <p:ph sz="half" idx="1"/>
          </p:nvPr>
        </p:nvSpPr>
        <p:spPr>
          <a:xfrm>
            <a:off x="330200" y="96202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Inhaltsplatzhalter 3"/>
          <p:cNvSpPr>
            <a:spLocks noGrp="1"/>
          </p:cNvSpPr>
          <p:nvPr>
            <p:ph sz="half" idx="2"/>
          </p:nvPr>
        </p:nvSpPr>
        <p:spPr>
          <a:xfrm>
            <a:off x="4521200" y="96202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Foliennummernplatzhalter 4"/>
          <p:cNvSpPr>
            <a:spLocks noGrp="1"/>
          </p:cNvSpPr>
          <p:nvPr>
            <p:ph type="sldNum" sz="quarter" idx="10"/>
          </p:nvPr>
        </p:nvSpPr>
        <p:spPr/>
        <p:txBody>
          <a:bodyPr/>
          <a:lstStyle>
            <a:lvl1pPr>
              <a:defRPr/>
            </a:lvl1pPr>
          </a:lstStyle>
          <a:p>
            <a:fld id="{38CEB64D-7E36-4BD2-AE20-3AEE6EF2D619}" type="slidenum">
              <a:rPr lang="de-DE"/>
              <a:pPr/>
              <a:t>‹Nr.›</a:t>
            </a:fld>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en-US"/>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7" name="Foliennummernplatzhalter 6"/>
          <p:cNvSpPr>
            <a:spLocks noGrp="1"/>
          </p:cNvSpPr>
          <p:nvPr>
            <p:ph type="sldNum" sz="quarter" idx="10"/>
          </p:nvPr>
        </p:nvSpPr>
        <p:spPr/>
        <p:txBody>
          <a:bodyPr/>
          <a:lstStyle>
            <a:lvl1pPr>
              <a:defRPr/>
            </a:lvl1pPr>
          </a:lstStyle>
          <a:p>
            <a:fld id="{CE173A1F-3598-4487-AF39-82CE8F098824}" type="slidenum">
              <a:rPr lang="de-DE"/>
              <a:pPr/>
              <a:t>‹Nr.›</a:t>
            </a:fld>
            <a:endParaRPr lang="de-DE"/>
          </a:p>
        </p:txBody>
      </p:sp>
      <p:sp>
        <p:nvSpPr>
          <p:cNvPr id="8" name="Fußzeilenplatzhalter 7"/>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Foliennummernplatzhalter 2"/>
          <p:cNvSpPr>
            <a:spLocks noGrp="1"/>
          </p:cNvSpPr>
          <p:nvPr>
            <p:ph type="sldNum" sz="quarter" idx="10"/>
          </p:nvPr>
        </p:nvSpPr>
        <p:spPr/>
        <p:txBody>
          <a:bodyPr/>
          <a:lstStyle>
            <a:lvl1pPr>
              <a:defRPr/>
            </a:lvl1pPr>
          </a:lstStyle>
          <a:p>
            <a:fld id="{442204FB-CC87-4E30-8218-10EE7CD59DF7}" type="slidenum">
              <a:rPr lang="de-DE"/>
              <a:pPr/>
              <a:t>‹Nr.›</a:t>
            </a:fld>
            <a:endParaRPr lang="de-DE"/>
          </a:p>
        </p:txBody>
      </p:sp>
      <p:sp>
        <p:nvSpPr>
          <p:cNvPr id="4" name="Fußzeilenplatzhalter 3"/>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Foliennummernplatzhalter 1"/>
          <p:cNvSpPr>
            <a:spLocks noGrp="1"/>
          </p:cNvSpPr>
          <p:nvPr>
            <p:ph type="sldNum" sz="quarter" idx="10"/>
          </p:nvPr>
        </p:nvSpPr>
        <p:spPr/>
        <p:txBody>
          <a:bodyPr/>
          <a:lstStyle>
            <a:lvl1pPr>
              <a:defRPr/>
            </a:lvl1pPr>
          </a:lstStyle>
          <a:p>
            <a:fld id="{EAE48C49-72E0-4198-BEDB-F3E352A069A1}" type="slidenum">
              <a:rPr lang="de-DE"/>
              <a:pPr/>
              <a:t>‹Nr.›</a:t>
            </a:fld>
            <a:endParaRPr lang="de-DE"/>
          </a:p>
        </p:txBody>
      </p:sp>
      <p:sp>
        <p:nvSpPr>
          <p:cNvPr id="3" name="Fußzeilenplatzhalter 2"/>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en-US"/>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Foliennummernplatzhalter 4"/>
          <p:cNvSpPr>
            <a:spLocks noGrp="1"/>
          </p:cNvSpPr>
          <p:nvPr>
            <p:ph type="sldNum" sz="quarter" idx="10"/>
          </p:nvPr>
        </p:nvSpPr>
        <p:spPr/>
        <p:txBody>
          <a:bodyPr/>
          <a:lstStyle>
            <a:lvl1pPr>
              <a:defRPr/>
            </a:lvl1pPr>
          </a:lstStyle>
          <a:p>
            <a:fld id="{7FB4D64B-FADC-4A1F-A0FB-C6E08A3687D4}" type="slidenum">
              <a:rPr lang="de-DE"/>
              <a:pPr/>
              <a:t>‹Nr.›</a:t>
            </a:fld>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en-US"/>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Textmasterformate durch Klicken bearbeiten</a:t>
            </a:r>
          </a:p>
        </p:txBody>
      </p:sp>
      <p:sp>
        <p:nvSpPr>
          <p:cNvPr id="5" name="Foliennummernplatzhalter 4"/>
          <p:cNvSpPr>
            <a:spLocks noGrp="1"/>
          </p:cNvSpPr>
          <p:nvPr>
            <p:ph type="sldNum" sz="quarter" idx="10"/>
          </p:nvPr>
        </p:nvSpPr>
        <p:spPr/>
        <p:txBody>
          <a:bodyPr/>
          <a:lstStyle>
            <a:lvl1pPr>
              <a:defRPr/>
            </a:lvl1pPr>
          </a:lstStyle>
          <a:p>
            <a:fld id="{5D4C228D-4F20-49EA-93B1-78D302B7DC0E}" type="slidenum">
              <a:rPr lang="de-DE"/>
              <a:pPr/>
              <a:t>‹Nr.›</a:t>
            </a:fld>
            <a:endParaRPr lang="de-DE"/>
          </a:p>
        </p:txBody>
      </p:sp>
      <p:sp>
        <p:nvSpPr>
          <p:cNvPr id="6" name="Fußzeilenplatzhalter 5"/>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Foliennummernplatzhalter 3"/>
          <p:cNvSpPr>
            <a:spLocks noGrp="1"/>
          </p:cNvSpPr>
          <p:nvPr>
            <p:ph type="sldNum" sz="quarter" idx="10"/>
          </p:nvPr>
        </p:nvSpPr>
        <p:spPr/>
        <p:txBody>
          <a:bodyPr/>
          <a:lstStyle>
            <a:lvl1pPr>
              <a:defRPr/>
            </a:lvl1pPr>
          </a:lstStyle>
          <a:p>
            <a:fld id="{DA29B447-2969-4186-BEE0-2E81C77A98D5}" type="slidenum">
              <a:rPr lang="de-DE"/>
              <a:pPr/>
              <a:t>‹Nr.›</a:t>
            </a:fld>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854825" y="107950"/>
            <a:ext cx="2289175" cy="5380038"/>
          </a:xfrm>
        </p:spPr>
        <p:txBody>
          <a:bodyPr vert="eaVert"/>
          <a:lstStyle/>
          <a:p>
            <a:r>
              <a:rPr lang="en-US"/>
              <a:t>Titelmasterformat durch Klicken bearbeiten</a:t>
            </a:r>
            <a:endParaRPr lang="de-DE"/>
          </a:p>
        </p:txBody>
      </p:sp>
      <p:sp>
        <p:nvSpPr>
          <p:cNvPr id="3" name="Vertikaler Textplatzhalter 2"/>
          <p:cNvSpPr>
            <a:spLocks noGrp="1"/>
          </p:cNvSpPr>
          <p:nvPr>
            <p:ph type="body" orient="vert" idx="1"/>
          </p:nvPr>
        </p:nvSpPr>
        <p:spPr>
          <a:xfrm>
            <a:off x="-12700" y="107950"/>
            <a:ext cx="6715125" cy="5380038"/>
          </a:xfrm>
        </p:spPr>
        <p:txBody>
          <a:bodyPr vert="eaVert"/>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4" name="Foliennummernplatzhalter 3"/>
          <p:cNvSpPr>
            <a:spLocks noGrp="1"/>
          </p:cNvSpPr>
          <p:nvPr>
            <p:ph type="sldNum" sz="quarter" idx="10"/>
          </p:nvPr>
        </p:nvSpPr>
        <p:spPr/>
        <p:txBody>
          <a:bodyPr/>
          <a:lstStyle>
            <a:lvl1pPr>
              <a:defRPr/>
            </a:lvl1pPr>
          </a:lstStyle>
          <a:p>
            <a:fld id="{F8826F2F-F5A1-48E6-BEB6-6E94E92F68D8}" type="slidenum">
              <a:rPr lang="de-DE"/>
              <a:pPr/>
              <a:t>‹Nr.›</a:t>
            </a:fld>
            <a:endParaRPr lang="de-DE"/>
          </a:p>
        </p:txBody>
      </p:sp>
      <p:sp>
        <p:nvSpPr>
          <p:cNvPr id="5" name="Fußzeilenplatzhalter 4"/>
          <p:cNvSpPr>
            <a:spLocks noGrp="1"/>
          </p:cNvSpPr>
          <p:nvPr>
            <p:ph type="ftr" sz="quarter" idx="11"/>
          </p:nvPr>
        </p:nvSpPr>
        <p:spPr/>
        <p:txBody>
          <a:bodyPr/>
          <a:lstStyle>
            <a:lvl1pPr>
              <a:defRPr/>
            </a:lvl1pPr>
          </a:lstStyle>
          <a:p>
            <a:endParaRPr lang="de-D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Inhalt">
    <p:spTree>
      <p:nvGrpSpPr>
        <p:cNvPr id="1" name=""/>
        <p:cNvGrpSpPr/>
        <p:nvPr/>
      </p:nvGrpSpPr>
      <p:grpSpPr>
        <a:xfrm>
          <a:off x="0" y="0"/>
          <a:ext cx="0" cy="0"/>
          <a:chOff x="0" y="0"/>
          <a:chExt cx="0" cy="0"/>
        </a:xfrm>
      </p:grpSpPr>
      <p:sp>
        <p:nvSpPr>
          <p:cNvPr id="2" name="Inhaltsplatzhalter 1"/>
          <p:cNvSpPr>
            <a:spLocks noGrp="1"/>
          </p:cNvSpPr>
          <p:nvPr>
            <p:ph/>
          </p:nvPr>
        </p:nvSpPr>
        <p:spPr>
          <a:xfrm>
            <a:off x="-12700" y="107950"/>
            <a:ext cx="9156700" cy="5380038"/>
          </a:xfrm>
        </p:spPr>
        <p:txBody>
          <a:bodyPr/>
          <a:lstStyle/>
          <a:p>
            <a:pPr lvl="0"/>
            <a:r>
              <a:rPr lang="en-US"/>
              <a:t>Textmasterformate durch Klicken bearbeiten</a:t>
            </a:r>
          </a:p>
          <a:p>
            <a:pPr lvl="1"/>
            <a:r>
              <a:rPr lang="en-US"/>
              <a:t>Zweite Ebene</a:t>
            </a:r>
          </a:p>
          <a:p>
            <a:pPr lvl="2"/>
            <a:r>
              <a:rPr lang="en-US"/>
              <a:t>Dritte Ebene</a:t>
            </a:r>
          </a:p>
          <a:p>
            <a:pPr lvl="3"/>
            <a:r>
              <a:rPr lang="en-US"/>
              <a:t>Vierte Ebene</a:t>
            </a:r>
          </a:p>
          <a:p>
            <a:pPr lvl="4"/>
            <a:r>
              <a:rPr lang="en-US"/>
              <a:t>Fünfte Ebene</a:t>
            </a:r>
            <a:endParaRPr lang="de-DE"/>
          </a:p>
        </p:txBody>
      </p:sp>
      <p:sp>
        <p:nvSpPr>
          <p:cNvPr id="3" name="Foliennummernplatzhalter 2"/>
          <p:cNvSpPr>
            <a:spLocks noGrp="1"/>
          </p:cNvSpPr>
          <p:nvPr>
            <p:ph type="sldNum" sz="quarter" idx="10"/>
          </p:nvPr>
        </p:nvSpPr>
        <p:spPr>
          <a:xfrm>
            <a:off x="0" y="6446838"/>
            <a:ext cx="9144000" cy="476250"/>
          </a:xfrm>
        </p:spPr>
        <p:txBody>
          <a:bodyPr/>
          <a:lstStyle>
            <a:lvl1pPr>
              <a:defRPr/>
            </a:lvl1pPr>
          </a:lstStyle>
          <a:p>
            <a:fld id="{41D68843-2BE6-418D-B166-B383734D2B6F}" type="slidenum">
              <a:rPr lang="de-DE"/>
              <a:pPr/>
              <a:t>‹Nr.›</a:t>
            </a:fld>
            <a:endParaRPr lang="de-DE"/>
          </a:p>
        </p:txBody>
      </p:sp>
      <p:sp>
        <p:nvSpPr>
          <p:cNvPr id="4" name="Fußzeilenplatzhalter 3"/>
          <p:cNvSpPr>
            <a:spLocks noGrp="1"/>
          </p:cNvSpPr>
          <p:nvPr>
            <p:ph type="ftr" sz="quarter" idx="11"/>
          </p:nvPr>
        </p:nvSpPr>
        <p:spPr>
          <a:xfrm>
            <a:off x="701675" y="6446838"/>
            <a:ext cx="7229475" cy="476250"/>
          </a:xfrm>
        </p:spPr>
        <p:txBody>
          <a:bodyPr/>
          <a:lstStyle>
            <a:lvl1pPr>
              <a:defRPr/>
            </a:lvl1pPr>
          </a:lstStyle>
          <a:p>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2700" y="107950"/>
            <a:ext cx="9156700" cy="5032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DE" smtClean="0"/>
              <a:t>&lt;Überschrift&gt;</a:t>
            </a:r>
          </a:p>
        </p:txBody>
      </p:sp>
      <p:sp>
        <p:nvSpPr>
          <p:cNvPr id="1027" name="Rectangle 3"/>
          <p:cNvSpPr>
            <a:spLocks noGrp="1" noChangeArrowheads="1"/>
          </p:cNvSpPr>
          <p:nvPr>
            <p:ph type="body" idx="1"/>
          </p:nvPr>
        </p:nvSpPr>
        <p:spPr bwMode="auto">
          <a:xfrm>
            <a:off x="330200" y="962025"/>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smtClean="0"/>
              <a:t>Erste Ebene</a:t>
            </a:r>
          </a:p>
          <a:p>
            <a:pPr lvl="1"/>
            <a:r>
              <a:rPr lang="de-DE" smtClean="0"/>
              <a:t>Zweite Ebene</a:t>
            </a:r>
          </a:p>
          <a:p>
            <a:pPr lvl="2"/>
            <a:r>
              <a:rPr lang="de-DE" smtClean="0"/>
              <a:t> Dritte Ebene</a:t>
            </a:r>
          </a:p>
          <a:p>
            <a:pPr lvl="3"/>
            <a:r>
              <a:rPr lang="de-DE" smtClean="0"/>
              <a:t> Vierte Ebene</a:t>
            </a:r>
          </a:p>
        </p:txBody>
      </p:sp>
      <p:pic>
        <p:nvPicPr>
          <p:cNvPr id="1031" name="Picture 7" descr="1blau1"/>
          <p:cNvPicPr>
            <a:picLocks noChangeAspect="1" noChangeArrowheads="1"/>
          </p:cNvPicPr>
          <p:nvPr/>
        </p:nvPicPr>
        <p:blipFill>
          <a:blip r:embed="rId14"/>
          <a:srcRect/>
          <a:stretch>
            <a:fillRect/>
          </a:stretch>
        </p:blipFill>
        <p:spPr bwMode="auto">
          <a:xfrm rot="-21600000">
            <a:off x="7813675" y="4948238"/>
            <a:ext cx="1330325" cy="1909762"/>
          </a:xfrm>
          <a:prstGeom prst="rect">
            <a:avLst/>
          </a:prstGeom>
          <a:noFill/>
        </p:spPr>
      </p:pic>
      <p:pic>
        <p:nvPicPr>
          <p:cNvPr id="1033" name="Picture 9" descr="disylogo"/>
          <p:cNvPicPr>
            <a:picLocks noChangeAspect="1" noChangeArrowheads="1"/>
          </p:cNvPicPr>
          <p:nvPr/>
        </p:nvPicPr>
        <p:blipFill>
          <a:blip r:embed="rId15">
            <a:lum contrast="12000"/>
          </a:blip>
          <a:srcRect/>
          <a:stretch>
            <a:fillRect/>
          </a:stretch>
        </p:blipFill>
        <p:spPr bwMode="auto">
          <a:xfrm>
            <a:off x="7851775" y="179388"/>
            <a:ext cx="1090613" cy="381000"/>
          </a:xfrm>
          <a:prstGeom prst="rect">
            <a:avLst/>
          </a:prstGeom>
          <a:noFill/>
          <a:ln w="9525">
            <a:noFill/>
            <a:miter lim="800000"/>
            <a:headEnd/>
            <a:tailEnd/>
          </a:ln>
        </p:spPr>
      </p:pic>
      <p:sp>
        <p:nvSpPr>
          <p:cNvPr id="1034" name="Line 10"/>
          <p:cNvSpPr>
            <a:spLocks noChangeShapeType="1"/>
          </p:cNvSpPr>
          <p:nvPr/>
        </p:nvSpPr>
        <p:spPr bwMode="auto">
          <a:xfrm>
            <a:off x="-34925" y="615950"/>
            <a:ext cx="7558088" cy="0"/>
          </a:xfrm>
          <a:prstGeom prst="line">
            <a:avLst/>
          </a:prstGeom>
          <a:noFill/>
          <a:ln w="15875">
            <a:solidFill>
              <a:srgbClr val="005AA8"/>
            </a:solidFill>
            <a:round/>
            <a:headEnd/>
            <a:tailEnd/>
          </a:ln>
          <a:effectLst/>
        </p:spPr>
        <p:txBody>
          <a:bodyPr anchor="ctr"/>
          <a:lstStyle/>
          <a:p>
            <a:endParaRPr lang="de-DE"/>
          </a:p>
        </p:txBody>
      </p:sp>
      <p:pic>
        <p:nvPicPr>
          <p:cNvPr id="1035" name="Picture 11" descr="blauslogan2"/>
          <p:cNvPicPr>
            <a:picLocks noChangeAspect="1" noChangeArrowheads="1"/>
          </p:cNvPicPr>
          <p:nvPr/>
        </p:nvPicPr>
        <p:blipFill>
          <a:blip r:embed="rId16"/>
          <a:srcRect t="62411" r="67647"/>
          <a:stretch>
            <a:fillRect/>
          </a:stretch>
        </p:blipFill>
        <p:spPr bwMode="auto">
          <a:xfrm>
            <a:off x="76200" y="4675188"/>
            <a:ext cx="392113" cy="2009775"/>
          </a:xfrm>
          <a:prstGeom prst="rect">
            <a:avLst/>
          </a:prstGeom>
          <a:noFill/>
        </p:spPr>
      </p:pic>
      <p:sp>
        <p:nvSpPr>
          <p:cNvPr id="1041" name="Rectangle 17"/>
          <p:cNvSpPr>
            <a:spLocks noGrp="1" noChangeArrowheads="1"/>
          </p:cNvSpPr>
          <p:nvPr>
            <p:ph type="sldNum" sz="quarter" idx="4"/>
          </p:nvPr>
        </p:nvSpPr>
        <p:spPr bwMode="auto">
          <a:xfrm>
            <a:off x="0" y="6446838"/>
            <a:ext cx="9144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b="0">
                <a:solidFill>
                  <a:srgbClr val="D2D9EC"/>
                </a:solidFill>
              </a:defRPr>
            </a:lvl1pPr>
          </a:lstStyle>
          <a:p>
            <a:fld id="{3C145476-BE80-489A-A355-EDCB3A657A53}" type="slidenum">
              <a:rPr lang="de-DE"/>
              <a:pPr/>
              <a:t>‹Nr.›</a:t>
            </a:fld>
            <a:endParaRPr lang="de-DE"/>
          </a:p>
        </p:txBody>
      </p:sp>
      <p:sp>
        <p:nvSpPr>
          <p:cNvPr id="1042" name="Rectangle 18"/>
          <p:cNvSpPr>
            <a:spLocks noGrp="1" noChangeArrowheads="1"/>
          </p:cNvSpPr>
          <p:nvPr>
            <p:ph type="ftr" sz="quarter" idx="3"/>
          </p:nvPr>
        </p:nvSpPr>
        <p:spPr bwMode="auto">
          <a:xfrm>
            <a:off x="701675" y="6446838"/>
            <a:ext cx="72294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0"/>
            </a:lvl1pPr>
          </a:lstStyle>
          <a:p>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fontAlgn="base">
        <a:spcBef>
          <a:spcPct val="0"/>
        </a:spcBef>
        <a:spcAft>
          <a:spcPct val="0"/>
        </a:spcAft>
        <a:defRPr sz="2400">
          <a:solidFill>
            <a:schemeClr val="tx2"/>
          </a:solidFill>
          <a:latin typeface="+mj-lt"/>
          <a:ea typeface="+mj-ea"/>
          <a:cs typeface="+mj-cs"/>
        </a:defRPr>
      </a:lvl1pPr>
      <a:lvl2pPr algn="ctr" rtl="0" fontAlgn="base">
        <a:spcBef>
          <a:spcPct val="0"/>
        </a:spcBef>
        <a:spcAft>
          <a:spcPct val="0"/>
        </a:spcAft>
        <a:defRPr sz="2400">
          <a:solidFill>
            <a:schemeClr val="tx2"/>
          </a:solidFill>
          <a:latin typeface="Arial" charset="0"/>
        </a:defRPr>
      </a:lvl2pPr>
      <a:lvl3pPr algn="ctr" rtl="0" fontAlgn="base">
        <a:spcBef>
          <a:spcPct val="0"/>
        </a:spcBef>
        <a:spcAft>
          <a:spcPct val="0"/>
        </a:spcAft>
        <a:defRPr sz="2400">
          <a:solidFill>
            <a:schemeClr val="tx2"/>
          </a:solidFill>
          <a:latin typeface="Arial" charset="0"/>
        </a:defRPr>
      </a:lvl3pPr>
      <a:lvl4pPr algn="ctr" rtl="0" fontAlgn="base">
        <a:spcBef>
          <a:spcPct val="0"/>
        </a:spcBef>
        <a:spcAft>
          <a:spcPct val="0"/>
        </a:spcAft>
        <a:defRPr sz="2400">
          <a:solidFill>
            <a:schemeClr val="tx2"/>
          </a:solidFill>
          <a:latin typeface="Arial" charset="0"/>
        </a:defRPr>
      </a:lvl4pPr>
      <a:lvl5pPr algn="ctr" rtl="0" fontAlgn="base">
        <a:spcBef>
          <a:spcPct val="0"/>
        </a:spcBef>
        <a:spcAft>
          <a:spcPct val="0"/>
        </a:spcAft>
        <a:defRPr sz="2400">
          <a:solidFill>
            <a:schemeClr val="tx2"/>
          </a:solidFill>
          <a:latin typeface="Arial" charset="0"/>
        </a:defRPr>
      </a:lvl5pPr>
      <a:lvl6pPr marL="457200" algn="ctr" rtl="0" fontAlgn="base">
        <a:spcBef>
          <a:spcPct val="0"/>
        </a:spcBef>
        <a:spcAft>
          <a:spcPct val="0"/>
        </a:spcAft>
        <a:defRPr sz="2400">
          <a:solidFill>
            <a:schemeClr val="tx2"/>
          </a:solidFill>
          <a:latin typeface="Arial" charset="0"/>
        </a:defRPr>
      </a:lvl6pPr>
      <a:lvl7pPr marL="914400" algn="ctr" rtl="0" fontAlgn="base">
        <a:spcBef>
          <a:spcPct val="0"/>
        </a:spcBef>
        <a:spcAft>
          <a:spcPct val="0"/>
        </a:spcAft>
        <a:defRPr sz="2400">
          <a:solidFill>
            <a:schemeClr val="tx2"/>
          </a:solidFill>
          <a:latin typeface="Arial" charset="0"/>
        </a:defRPr>
      </a:lvl7pPr>
      <a:lvl8pPr marL="1371600" algn="ctr" rtl="0" fontAlgn="base">
        <a:spcBef>
          <a:spcPct val="0"/>
        </a:spcBef>
        <a:spcAft>
          <a:spcPct val="0"/>
        </a:spcAft>
        <a:defRPr sz="2400">
          <a:solidFill>
            <a:schemeClr val="tx2"/>
          </a:solidFill>
          <a:latin typeface="Arial" charset="0"/>
        </a:defRPr>
      </a:lvl8pPr>
      <a:lvl9pPr marL="1828800" algn="ctr" rtl="0" fontAlgn="base">
        <a:spcBef>
          <a:spcPct val="0"/>
        </a:spcBef>
        <a:spcAft>
          <a:spcPct val="0"/>
        </a:spcAft>
        <a:defRPr sz="2400">
          <a:solidFill>
            <a:schemeClr val="tx2"/>
          </a:solidFill>
          <a:latin typeface="Arial" charset="0"/>
        </a:defRPr>
      </a:lvl9pPr>
    </p:titleStyle>
    <p:bodyStyle>
      <a:lvl1pPr marL="342900" indent="-342900" algn="l" rtl="0" fontAlgn="base">
        <a:spcBef>
          <a:spcPct val="20000"/>
        </a:spcBef>
        <a:spcAft>
          <a:spcPct val="0"/>
        </a:spcAft>
        <a:buBlip>
          <a:blip r:embed="rId17"/>
        </a:buBlip>
        <a:defRPr>
          <a:solidFill>
            <a:schemeClr val="tx1"/>
          </a:solidFill>
          <a:latin typeface="+mn-lt"/>
          <a:ea typeface="+mn-ea"/>
          <a:cs typeface="+mn-cs"/>
        </a:defRPr>
      </a:lvl1pPr>
      <a:lvl2pPr marL="742950" indent="-285750" algn="l" rtl="0" fontAlgn="base">
        <a:spcBef>
          <a:spcPct val="20000"/>
        </a:spcBef>
        <a:spcAft>
          <a:spcPct val="0"/>
        </a:spcAft>
        <a:buBlip>
          <a:blip r:embed="rId17"/>
        </a:buBlip>
        <a:defRPr sz="1600">
          <a:solidFill>
            <a:schemeClr val="tx1"/>
          </a:solidFill>
          <a:latin typeface="+mn-lt"/>
        </a:defRPr>
      </a:lvl2pPr>
      <a:lvl3pPr marL="1143000" indent="-228600" algn="l" rtl="0" fontAlgn="base">
        <a:spcBef>
          <a:spcPct val="20000"/>
        </a:spcBef>
        <a:spcAft>
          <a:spcPct val="0"/>
        </a:spcAft>
        <a:buBlip>
          <a:blip r:embed="rId17"/>
        </a:buBlip>
        <a:defRPr sz="1400">
          <a:solidFill>
            <a:schemeClr val="tx1"/>
          </a:solidFill>
          <a:latin typeface="+mn-lt"/>
        </a:defRPr>
      </a:lvl3pPr>
      <a:lvl4pPr marL="1600200" indent="-228600" algn="l" rtl="0" fontAlgn="base">
        <a:spcBef>
          <a:spcPct val="20000"/>
        </a:spcBef>
        <a:spcAft>
          <a:spcPct val="0"/>
        </a:spcAft>
        <a:buBlip>
          <a:blip r:embed="rId17"/>
        </a:buBlip>
        <a:defRPr sz="1400">
          <a:solidFill>
            <a:schemeClr val="tx1"/>
          </a:solidFill>
          <a:latin typeface="+mn-lt"/>
        </a:defRPr>
      </a:lvl4pPr>
      <a:lvl5pPr marL="2057400" indent="-228600" algn="l" rtl="0" fontAlgn="base">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2.jpe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 Id="rId9"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0.png"/><Relationship Id="rId7" Type="http://schemas.openxmlformats.org/officeDocument/2006/relationships/image" Target="../media/image4.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39.emf"/><Relationship Id="rId7" Type="http://schemas.openxmlformats.org/officeDocument/2006/relationships/image" Target="../media/image30.png"/><Relationship Id="rId12" Type="http://schemas.openxmlformats.org/officeDocument/2006/relationships/image" Target="../media/image25.emf"/><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image" Target="../media/image26.wmf"/><Relationship Id="rId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image" Target="../media/image34.png"/><Relationship Id="rId9"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ctrTitle"/>
          </p:nvPr>
        </p:nvSpPr>
        <p:spPr>
          <a:xfrm>
            <a:off x="2495550" y="350838"/>
            <a:ext cx="7804150" cy="2640012"/>
          </a:xfrm>
        </p:spPr>
        <p:txBody>
          <a:bodyPr/>
          <a:lstStyle/>
          <a:p>
            <a:pPr>
              <a:lnSpc>
                <a:spcPct val="120000"/>
              </a:lnSpc>
            </a:pPr>
            <a:r>
              <a:rPr lang="de-DE"/>
              <a:t>Integrierte Umweltdatenbanken:</a:t>
            </a:r>
            <a:br>
              <a:rPr lang="de-DE"/>
            </a:br>
            <a:r>
              <a:rPr lang="de-DE"/>
              <a:t>Geodatenhaltung, Architekturalternativen, </a:t>
            </a:r>
            <a:br>
              <a:rPr lang="de-DE"/>
            </a:br>
            <a:r>
              <a:rPr lang="de-DE"/>
              <a:t>Inhaltliche und technische Aspekte der Modellierung </a:t>
            </a:r>
            <a:endParaRPr lang="de-DE" sz="2500"/>
          </a:p>
        </p:txBody>
      </p:sp>
      <p:sp>
        <p:nvSpPr>
          <p:cNvPr id="58371" name="Rectangle 3"/>
          <p:cNvSpPr>
            <a:spLocks noGrp="1" noChangeArrowheads="1"/>
          </p:cNvSpPr>
          <p:nvPr>
            <p:ph type="subTitle" idx="1"/>
          </p:nvPr>
        </p:nvSpPr>
        <p:spPr/>
        <p:txBody>
          <a:bodyPr/>
          <a:lstStyle/>
          <a:p>
            <a:endParaRPr lang="de-DE"/>
          </a:p>
          <a:p>
            <a:endParaRPr lang="de-DE"/>
          </a:p>
          <a:p>
            <a:endParaRPr lang="de-DE"/>
          </a:p>
        </p:txBody>
      </p:sp>
      <p:sp>
        <p:nvSpPr>
          <p:cNvPr id="58373" name="Rectangle 5"/>
          <p:cNvSpPr>
            <a:spLocks noChangeArrowheads="1"/>
          </p:cNvSpPr>
          <p:nvPr/>
        </p:nvSpPr>
        <p:spPr bwMode="auto">
          <a:xfrm>
            <a:off x="2557463" y="3740150"/>
            <a:ext cx="5588000" cy="1663700"/>
          </a:xfrm>
          <a:prstGeom prst="rect">
            <a:avLst/>
          </a:prstGeom>
          <a:noFill/>
          <a:ln w="9525">
            <a:noFill/>
            <a:miter lim="800000"/>
            <a:headEnd/>
            <a:tailEnd/>
          </a:ln>
          <a:effectLst/>
        </p:spPr>
        <p:txBody>
          <a:bodyPr/>
          <a:lstStyle/>
          <a:p>
            <a:pPr>
              <a:spcBef>
                <a:spcPct val="20000"/>
              </a:spcBef>
            </a:pPr>
            <a:r>
              <a:rPr lang="en-US" sz="2000" b="0"/>
              <a:t>Dr. Gergely  Luk</a:t>
            </a:r>
            <a:r>
              <a:rPr lang="de-DE" sz="2000" b="0"/>
              <a:t>á</a:t>
            </a:r>
            <a:r>
              <a:rPr lang="en-US" sz="2000" b="0"/>
              <a:t>cs</a:t>
            </a:r>
          </a:p>
          <a:p>
            <a:pPr>
              <a:spcBef>
                <a:spcPct val="20000"/>
              </a:spcBef>
            </a:pPr>
            <a:endParaRPr lang="en-US" b="0"/>
          </a:p>
          <a:p>
            <a:pPr>
              <a:spcBef>
                <a:spcPct val="20000"/>
              </a:spcBef>
            </a:pPr>
            <a:endParaRPr lang="en-US" sz="2000" b="0"/>
          </a:p>
          <a:p>
            <a:pPr>
              <a:spcBef>
                <a:spcPct val="20000"/>
              </a:spcBef>
            </a:pPr>
            <a:endParaRPr lang="en-US" sz="2000" b="0"/>
          </a:p>
          <a:p>
            <a:pPr>
              <a:spcBef>
                <a:spcPct val="20000"/>
              </a:spcBef>
            </a:pPr>
            <a:endParaRPr lang="en-US" sz="2400" b="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1"/>
          <p:cNvSpPr>
            <a:spLocks noGrp="1"/>
          </p:cNvSpPr>
          <p:nvPr>
            <p:ph type="sldNum" sz="quarter" idx="10"/>
          </p:nvPr>
        </p:nvSpPr>
        <p:spPr/>
        <p:txBody>
          <a:bodyPr/>
          <a:lstStyle/>
          <a:p>
            <a:fld id="{69920684-A2F4-46E3-ADD0-4657DD18E509}" type="slidenum">
              <a:rPr lang="de-DE"/>
              <a:pPr/>
              <a:t>2</a:t>
            </a:fld>
            <a:endParaRPr lang="de-DE"/>
          </a:p>
        </p:txBody>
      </p:sp>
      <p:sp>
        <p:nvSpPr>
          <p:cNvPr id="251906" name="Rectangle 2"/>
          <p:cNvSpPr>
            <a:spLocks noChangeArrowheads="1"/>
          </p:cNvSpPr>
          <p:nvPr/>
        </p:nvSpPr>
        <p:spPr bwMode="auto">
          <a:xfrm>
            <a:off x="-12700" y="0"/>
            <a:ext cx="9156700" cy="503238"/>
          </a:xfrm>
          <a:prstGeom prst="rect">
            <a:avLst/>
          </a:prstGeom>
          <a:noFill/>
          <a:ln w="9525">
            <a:noFill/>
            <a:miter lim="800000"/>
            <a:headEnd/>
            <a:tailEnd/>
          </a:ln>
          <a:effectLst/>
        </p:spPr>
        <p:txBody>
          <a:bodyPr anchor="ctr"/>
          <a:lstStyle/>
          <a:p>
            <a:pPr algn="ctr"/>
            <a:r>
              <a:rPr lang="de-DE" sz="2400" b="0">
                <a:solidFill>
                  <a:schemeClr val="tx2"/>
                </a:solidFill>
              </a:rPr>
              <a:t>Agenda</a:t>
            </a:r>
          </a:p>
        </p:txBody>
      </p:sp>
      <p:sp>
        <p:nvSpPr>
          <p:cNvPr id="251907" name="Rectangle 13"/>
          <p:cNvSpPr>
            <a:spLocks noChangeArrowheads="1"/>
          </p:cNvSpPr>
          <p:nvPr/>
        </p:nvSpPr>
        <p:spPr bwMode="auto">
          <a:xfrm>
            <a:off x="171450" y="838200"/>
            <a:ext cx="8634413" cy="5567363"/>
          </a:xfrm>
          <a:prstGeom prst="rect">
            <a:avLst/>
          </a:prstGeom>
          <a:noFill/>
          <a:ln w="9525">
            <a:noFill/>
            <a:miter lim="800000"/>
            <a:headEnd/>
            <a:tailEnd/>
          </a:ln>
        </p:spPr>
        <p:txBody>
          <a:bodyPr>
            <a:spAutoFit/>
          </a:bodyPr>
          <a:lstStyle/>
          <a:p>
            <a:pPr marL="182563" indent="-182563">
              <a:lnSpc>
                <a:spcPct val="90000"/>
              </a:lnSpc>
              <a:spcBef>
                <a:spcPct val="20000"/>
              </a:spcBef>
              <a:buFontTx/>
              <a:buChar char="•"/>
            </a:pPr>
            <a:r>
              <a:rPr lang="de-DE">
                <a:solidFill>
                  <a:srgbClr val="91BE32"/>
                </a:solidFill>
              </a:rPr>
              <a:t>Vorstellung, Hintergrund</a:t>
            </a:r>
          </a:p>
          <a:p>
            <a:pPr marL="182563" indent="-182563">
              <a:lnSpc>
                <a:spcPct val="90000"/>
              </a:lnSpc>
              <a:spcBef>
                <a:spcPct val="20000"/>
              </a:spcBef>
              <a:buFontTx/>
              <a:buChar char="•"/>
            </a:pPr>
            <a:r>
              <a:rPr lang="de-DE">
                <a:solidFill>
                  <a:srgbClr val="91BE32"/>
                </a:solidFill>
              </a:rPr>
              <a:t>Motivation</a:t>
            </a:r>
          </a:p>
          <a:p>
            <a:pPr marL="742950" lvl="1" indent="-285750">
              <a:lnSpc>
                <a:spcPct val="90000"/>
              </a:lnSpc>
              <a:spcBef>
                <a:spcPct val="20000"/>
              </a:spcBef>
              <a:buFontTx/>
              <a:buChar char="•"/>
            </a:pPr>
            <a:r>
              <a:rPr lang="de-DE" sz="1600" b="0"/>
              <a:t>European Pollutant Emission Register (1996) </a:t>
            </a:r>
          </a:p>
          <a:p>
            <a:pPr marL="742950" lvl="1" indent="-285750">
              <a:lnSpc>
                <a:spcPct val="90000"/>
              </a:lnSpc>
              <a:spcBef>
                <a:spcPct val="20000"/>
              </a:spcBef>
              <a:buFontTx/>
              <a:buChar char="•"/>
            </a:pPr>
            <a:r>
              <a:rPr lang="de-DE" sz="1600" b="0"/>
              <a:t>Wasserrahmenrichtlinie (2000)</a:t>
            </a:r>
          </a:p>
          <a:p>
            <a:pPr marL="742950" lvl="1" indent="-285750">
              <a:lnSpc>
                <a:spcPct val="90000"/>
              </a:lnSpc>
              <a:spcBef>
                <a:spcPct val="20000"/>
              </a:spcBef>
              <a:buFontTx/>
              <a:buChar char="•"/>
            </a:pPr>
            <a:r>
              <a:rPr lang="de-DE" sz="1600" b="0"/>
              <a:t>Umgebungslärmrichtlinie (2002)</a:t>
            </a:r>
          </a:p>
          <a:p>
            <a:pPr marL="742950" lvl="1" indent="-285750">
              <a:lnSpc>
                <a:spcPct val="90000"/>
              </a:lnSpc>
              <a:spcBef>
                <a:spcPct val="20000"/>
              </a:spcBef>
              <a:buFontTx/>
              <a:buChar char="•"/>
            </a:pPr>
            <a:r>
              <a:rPr lang="de-DE" sz="1600" b="0"/>
              <a:t>PRTR (Pollutant Release and Transfer Register) 2008</a:t>
            </a:r>
          </a:p>
          <a:p>
            <a:pPr marL="742950" lvl="1" indent="-285750">
              <a:lnSpc>
                <a:spcPct val="90000"/>
              </a:lnSpc>
              <a:spcBef>
                <a:spcPct val="20000"/>
              </a:spcBef>
              <a:buFontTx/>
              <a:buChar char="•"/>
            </a:pPr>
            <a:r>
              <a:rPr lang="de-DE" sz="1600" b="0"/>
              <a:t>…</a:t>
            </a:r>
          </a:p>
          <a:p>
            <a:pPr marL="1143000" lvl="2" indent="-228600">
              <a:lnSpc>
                <a:spcPct val="90000"/>
              </a:lnSpc>
              <a:spcBef>
                <a:spcPct val="20000"/>
              </a:spcBef>
              <a:buFont typeface="Wingdings" pitchFamily="2" charset="2"/>
              <a:buChar char="Ø"/>
            </a:pPr>
            <a:r>
              <a:rPr lang="de-DE">
                <a:solidFill>
                  <a:srgbClr val="91BE32"/>
                </a:solidFill>
              </a:rPr>
              <a:t>Integrierte Umweltdatenbanken</a:t>
            </a:r>
          </a:p>
          <a:p>
            <a:pPr marL="182563" indent="-182563">
              <a:lnSpc>
                <a:spcPct val="90000"/>
              </a:lnSpc>
              <a:spcBef>
                <a:spcPct val="20000"/>
              </a:spcBef>
              <a:buFontTx/>
              <a:buChar char="•"/>
            </a:pPr>
            <a:r>
              <a:rPr lang="de-DE">
                <a:solidFill>
                  <a:srgbClr val="91BE32"/>
                </a:solidFill>
              </a:rPr>
              <a:t>Inhalte</a:t>
            </a:r>
          </a:p>
          <a:p>
            <a:pPr marL="742950" lvl="1" indent="-285750">
              <a:lnSpc>
                <a:spcPct val="90000"/>
              </a:lnSpc>
              <a:spcBef>
                <a:spcPct val="20000"/>
              </a:spcBef>
              <a:buFontTx/>
              <a:buChar char="•"/>
            </a:pPr>
            <a:r>
              <a:rPr lang="de-DE" sz="1600" b="0"/>
              <a:t>Architektur</a:t>
            </a:r>
          </a:p>
          <a:p>
            <a:pPr marL="1143000" lvl="2" indent="-228600">
              <a:lnSpc>
                <a:spcPct val="90000"/>
              </a:lnSpc>
              <a:spcBef>
                <a:spcPct val="20000"/>
              </a:spcBef>
              <a:buFontTx/>
              <a:buChar char="•"/>
            </a:pPr>
            <a:r>
              <a:rPr lang="de-DE" sz="1600" b="0"/>
              <a:t>Data Warehouse</a:t>
            </a:r>
          </a:p>
          <a:p>
            <a:pPr marL="1600200" lvl="3" indent="-228600">
              <a:lnSpc>
                <a:spcPct val="90000"/>
              </a:lnSpc>
              <a:spcBef>
                <a:spcPct val="20000"/>
              </a:spcBef>
              <a:buFontTx/>
              <a:buChar char="•"/>
            </a:pPr>
            <a:r>
              <a:rPr lang="de-DE" sz="1600" b="0"/>
              <a:t>… mit integrierter Fachanwendung</a:t>
            </a:r>
          </a:p>
          <a:p>
            <a:pPr marL="1600200" lvl="3" indent="-228600">
              <a:lnSpc>
                <a:spcPct val="90000"/>
              </a:lnSpc>
              <a:spcBef>
                <a:spcPct val="20000"/>
              </a:spcBef>
              <a:buFontTx/>
              <a:buChar char="•"/>
            </a:pPr>
            <a:r>
              <a:rPr lang="de-DE" sz="1600" b="0"/>
              <a:t>… externer Geodatenhaltung</a:t>
            </a:r>
          </a:p>
          <a:p>
            <a:pPr marL="1600200" lvl="3" indent="-228600">
              <a:lnSpc>
                <a:spcPct val="90000"/>
              </a:lnSpc>
              <a:spcBef>
                <a:spcPct val="20000"/>
              </a:spcBef>
              <a:buFontTx/>
              <a:buChar char="•"/>
            </a:pPr>
            <a:r>
              <a:rPr lang="de-DE" sz="1600" b="0"/>
              <a:t>… , Massendaten (Messwerte)</a:t>
            </a:r>
          </a:p>
          <a:p>
            <a:pPr marL="742950" lvl="1" indent="-285750">
              <a:lnSpc>
                <a:spcPct val="90000"/>
              </a:lnSpc>
              <a:spcBef>
                <a:spcPct val="20000"/>
              </a:spcBef>
              <a:buFontTx/>
              <a:buChar char="•"/>
            </a:pPr>
            <a:r>
              <a:rPr lang="de-DE" sz="1600" b="0"/>
              <a:t>Modellierung</a:t>
            </a:r>
          </a:p>
          <a:p>
            <a:pPr marL="1143000" lvl="2" indent="-228600">
              <a:lnSpc>
                <a:spcPct val="90000"/>
              </a:lnSpc>
              <a:spcBef>
                <a:spcPct val="20000"/>
              </a:spcBef>
              <a:buFontTx/>
              <a:buChar char="•"/>
            </a:pPr>
            <a:r>
              <a:rPr lang="de-DE" sz="1600" b="0"/>
              <a:t>Inhaltliche Aspekte</a:t>
            </a:r>
          </a:p>
          <a:p>
            <a:pPr marL="1600200" lvl="3" indent="-228600">
              <a:lnSpc>
                <a:spcPct val="90000"/>
              </a:lnSpc>
              <a:spcBef>
                <a:spcPct val="20000"/>
              </a:spcBef>
              <a:buFontTx/>
              <a:buChar char="•"/>
            </a:pPr>
            <a:r>
              <a:rPr lang="de-DE" sz="1600" b="0"/>
              <a:t>Einheiten, Messwerte…</a:t>
            </a:r>
          </a:p>
          <a:p>
            <a:pPr marL="1143000" lvl="2" indent="-228600">
              <a:lnSpc>
                <a:spcPct val="90000"/>
              </a:lnSpc>
              <a:spcBef>
                <a:spcPct val="20000"/>
              </a:spcBef>
              <a:buFontTx/>
              <a:buChar char="•"/>
            </a:pPr>
            <a:r>
              <a:rPr lang="de-DE" sz="1600" b="0"/>
              <a:t>Technische Aspekte</a:t>
            </a:r>
          </a:p>
          <a:p>
            <a:pPr marL="1600200" lvl="3" indent="-228600">
              <a:lnSpc>
                <a:spcPct val="90000"/>
              </a:lnSpc>
              <a:spcBef>
                <a:spcPct val="20000"/>
              </a:spcBef>
              <a:buFontTx/>
              <a:buChar char="•"/>
            </a:pPr>
            <a:r>
              <a:rPr lang="de-DE" sz="1600" b="0"/>
              <a:t>Konventionen</a:t>
            </a:r>
          </a:p>
          <a:p>
            <a:pPr marL="1600200" lvl="3" indent="-228600">
              <a:lnSpc>
                <a:spcPct val="90000"/>
              </a:lnSpc>
              <a:spcBef>
                <a:spcPct val="20000"/>
              </a:spcBef>
              <a:buFontTx/>
              <a:buChar char="•"/>
            </a:pPr>
            <a:r>
              <a:rPr lang="de-DE" sz="1600" b="0"/>
              <a:t>Versionsverwaltung</a:t>
            </a:r>
          </a:p>
        </p:txBody>
      </p:sp>
      <p:pic>
        <p:nvPicPr>
          <p:cNvPr id="251908" name="Picture 5" descr="1gruen1"/>
          <p:cNvPicPr>
            <a:picLocks noChangeAspect="1" noChangeArrowheads="1"/>
          </p:cNvPicPr>
          <p:nvPr/>
        </p:nvPicPr>
        <p:blipFill>
          <a:blip r:embed="rId2"/>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liennummernplatzhalter 1"/>
          <p:cNvSpPr>
            <a:spLocks noGrp="1"/>
          </p:cNvSpPr>
          <p:nvPr>
            <p:ph type="sldNum" sz="quarter" idx="10"/>
          </p:nvPr>
        </p:nvSpPr>
        <p:spPr/>
        <p:txBody>
          <a:bodyPr/>
          <a:lstStyle/>
          <a:p>
            <a:fld id="{ED617B9B-0B77-4268-8118-28E879E41D5B}" type="slidenum">
              <a:rPr lang="de-DE"/>
              <a:pPr/>
              <a:t>3</a:t>
            </a:fld>
            <a:endParaRPr lang="de-DE"/>
          </a:p>
        </p:txBody>
      </p:sp>
      <p:sp>
        <p:nvSpPr>
          <p:cNvPr id="154626" name="Foliennummernplatzhalter 3"/>
          <p:cNvSpPr txBox="1">
            <a:spLocks noGrp="1"/>
          </p:cNvSpPr>
          <p:nvPr/>
        </p:nvSpPr>
        <p:spPr bwMode="auto">
          <a:xfrm>
            <a:off x="0" y="6446838"/>
            <a:ext cx="9144000" cy="476250"/>
          </a:xfrm>
          <a:prstGeom prst="rect">
            <a:avLst/>
          </a:prstGeom>
          <a:noFill/>
          <a:ln w="9525">
            <a:noFill/>
            <a:miter lim="800000"/>
            <a:headEnd/>
            <a:tailEnd/>
          </a:ln>
        </p:spPr>
        <p:txBody>
          <a:bodyPr/>
          <a:lstStyle/>
          <a:p>
            <a:pPr algn="ctr"/>
            <a:fld id="{AE0B2448-8E38-4D7A-9774-E97ABB6D55EE}" type="slidenum">
              <a:rPr lang="de-DE" sz="1000" b="0">
                <a:solidFill>
                  <a:srgbClr val="D2D9EC"/>
                </a:solidFill>
              </a:rPr>
              <a:pPr algn="ctr"/>
              <a:t>3</a:t>
            </a:fld>
            <a:endParaRPr lang="de-DE" sz="1000" b="0">
              <a:solidFill>
                <a:srgbClr val="D2D9EC"/>
              </a:solidFill>
            </a:endParaRPr>
          </a:p>
        </p:txBody>
      </p:sp>
      <p:pic>
        <p:nvPicPr>
          <p:cNvPr id="154627" name="Picture 2" descr="13401_3_4215200770_kl_92dpi"/>
          <p:cNvPicPr>
            <a:picLocks noChangeAspect="1" noChangeArrowheads="1"/>
          </p:cNvPicPr>
          <p:nvPr/>
        </p:nvPicPr>
        <p:blipFill>
          <a:blip r:embed="rId3"/>
          <a:srcRect l="16206"/>
          <a:stretch>
            <a:fillRect/>
          </a:stretch>
        </p:blipFill>
        <p:spPr bwMode="auto">
          <a:xfrm>
            <a:off x="839788" y="4746625"/>
            <a:ext cx="1209675" cy="1443038"/>
          </a:xfrm>
          <a:prstGeom prst="rect">
            <a:avLst/>
          </a:prstGeom>
          <a:noFill/>
          <a:ln w="9525">
            <a:noFill/>
            <a:miter lim="800000"/>
            <a:headEnd/>
            <a:tailEnd/>
          </a:ln>
        </p:spPr>
      </p:pic>
      <p:sp>
        <p:nvSpPr>
          <p:cNvPr id="154628" name="Rectangle 3"/>
          <p:cNvSpPr>
            <a:spLocks noGrp="1" noChangeArrowheads="1"/>
          </p:cNvSpPr>
          <p:nvPr>
            <p:ph type="title" idx="4294967295"/>
          </p:nvPr>
        </p:nvSpPr>
        <p:spPr/>
        <p:txBody>
          <a:bodyPr/>
          <a:lstStyle/>
          <a:p>
            <a:r>
              <a:rPr lang="de-DE"/>
              <a:t>Kurzprofil</a:t>
            </a:r>
          </a:p>
        </p:txBody>
      </p:sp>
      <p:sp>
        <p:nvSpPr>
          <p:cNvPr id="154629" name="Rectangle 4"/>
          <p:cNvSpPr>
            <a:spLocks noChangeArrowheads="1"/>
          </p:cNvSpPr>
          <p:nvPr/>
        </p:nvSpPr>
        <p:spPr bwMode="auto">
          <a:xfrm>
            <a:off x="2338388" y="1050925"/>
            <a:ext cx="6069012" cy="1778000"/>
          </a:xfrm>
          <a:prstGeom prst="rect">
            <a:avLst/>
          </a:prstGeom>
          <a:noFill/>
          <a:ln w="9525">
            <a:noFill/>
            <a:miter lim="800000"/>
            <a:headEnd/>
            <a:tailEnd/>
          </a:ln>
        </p:spPr>
        <p:txBody>
          <a:bodyPr>
            <a:spAutoFit/>
          </a:bodyPr>
          <a:lstStyle/>
          <a:p>
            <a:pPr marL="284163" indent="-284163">
              <a:lnSpc>
                <a:spcPct val="80000"/>
              </a:lnSpc>
              <a:spcBef>
                <a:spcPct val="20000"/>
              </a:spcBef>
            </a:pPr>
            <a:r>
              <a:rPr lang="de-DE">
                <a:solidFill>
                  <a:srgbClr val="005AA8"/>
                </a:solidFill>
              </a:rPr>
              <a:t>disy Informationssysteme: Software und Beratung</a:t>
            </a:r>
          </a:p>
          <a:p>
            <a:pPr marL="284163" indent="-284163">
              <a:lnSpc>
                <a:spcPct val="80000"/>
              </a:lnSpc>
              <a:spcBef>
                <a:spcPct val="20000"/>
              </a:spcBef>
            </a:pPr>
            <a:r>
              <a:rPr lang="de-DE" sz="1600" b="0">
                <a:solidFill>
                  <a:srgbClr val="005AA8"/>
                </a:solidFill>
              </a:rPr>
              <a:t>GmbH, private Gesellschafter</a:t>
            </a:r>
          </a:p>
          <a:p>
            <a:pPr marL="284163" indent="-284163">
              <a:lnSpc>
                <a:spcPct val="80000"/>
              </a:lnSpc>
              <a:spcBef>
                <a:spcPct val="20000"/>
              </a:spcBef>
            </a:pPr>
            <a:r>
              <a:rPr lang="de-DE" sz="1600" b="0">
                <a:solidFill>
                  <a:srgbClr val="005AA8"/>
                </a:solidFill>
              </a:rPr>
              <a:t>Standort: Karlsruhe</a:t>
            </a:r>
          </a:p>
          <a:p>
            <a:pPr marL="284163" indent="-284163">
              <a:lnSpc>
                <a:spcPct val="80000"/>
              </a:lnSpc>
              <a:spcBef>
                <a:spcPct val="20000"/>
              </a:spcBef>
            </a:pPr>
            <a:r>
              <a:rPr lang="de-DE" sz="1600" b="0">
                <a:solidFill>
                  <a:srgbClr val="005AA8"/>
                </a:solidFill>
              </a:rPr>
              <a:t>Gründung: 1997</a:t>
            </a:r>
          </a:p>
          <a:p>
            <a:pPr marL="284163" indent="-284163">
              <a:lnSpc>
                <a:spcPct val="80000"/>
              </a:lnSpc>
              <a:spcBef>
                <a:spcPct val="20000"/>
              </a:spcBef>
            </a:pPr>
            <a:r>
              <a:rPr lang="de-DE" sz="1600" b="0">
                <a:solidFill>
                  <a:srgbClr val="005AA8"/>
                </a:solidFill>
              </a:rPr>
              <a:t>Mitarbeiter: 50</a:t>
            </a:r>
          </a:p>
          <a:p>
            <a:pPr marL="284163" indent="-284163">
              <a:lnSpc>
                <a:spcPct val="80000"/>
              </a:lnSpc>
              <a:spcBef>
                <a:spcPct val="20000"/>
              </a:spcBef>
            </a:pPr>
            <a:r>
              <a:rPr lang="de-DE" sz="1600" b="0">
                <a:solidFill>
                  <a:srgbClr val="005AA8"/>
                </a:solidFill>
              </a:rPr>
              <a:t>Informatiker und Mathematiker mit Branchenerfahrung</a:t>
            </a:r>
          </a:p>
          <a:p>
            <a:pPr marL="284163" indent="-284163">
              <a:lnSpc>
                <a:spcPct val="80000"/>
              </a:lnSpc>
              <a:spcBef>
                <a:spcPct val="20000"/>
              </a:spcBef>
            </a:pPr>
            <a:r>
              <a:rPr lang="de-DE" sz="1600" b="0">
                <a:solidFill>
                  <a:srgbClr val="005AA8"/>
                </a:solidFill>
              </a:rPr>
              <a:t>Innovative Entwicklungsmethoden</a:t>
            </a:r>
          </a:p>
        </p:txBody>
      </p:sp>
      <p:sp>
        <p:nvSpPr>
          <p:cNvPr id="154630" name="Rectangle 5"/>
          <p:cNvSpPr>
            <a:spLocks noChangeArrowheads="1"/>
          </p:cNvSpPr>
          <p:nvPr/>
        </p:nvSpPr>
        <p:spPr bwMode="auto">
          <a:xfrm>
            <a:off x="2324100" y="4976813"/>
            <a:ext cx="3171825" cy="1368425"/>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F2962D"/>
                </a:solidFill>
              </a:rPr>
              <a:t>Communications</a:t>
            </a:r>
          </a:p>
          <a:p>
            <a:pPr marL="182563" indent="-182563">
              <a:lnSpc>
                <a:spcPct val="90000"/>
              </a:lnSpc>
              <a:spcBef>
                <a:spcPct val="20000"/>
              </a:spcBef>
            </a:pPr>
            <a:r>
              <a:rPr lang="de-DE" sz="1600" b="0">
                <a:solidFill>
                  <a:srgbClr val="F2962D"/>
                </a:solidFill>
              </a:rPr>
              <a:t>Telefon- und Webkonferenzen</a:t>
            </a:r>
          </a:p>
          <a:p>
            <a:pPr marL="182563" indent="-182563">
              <a:lnSpc>
                <a:spcPct val="90000"/>
              </a:lnSpc>
              <a:spcBef>
                <a:spcPct val="20000"/>
              </a:spcBef>
            </a:pPr>
            <a:r>
              <a:rPr lang="de-DE" sz="1600" b="0">
                <a:solidFill>
                  <a:srgbClr val="F2962D"/>
                </a:solidFill>
              </a:rPr>
              <a:t>Virtuelle Call Center</a:t>
            </a:r>
          </a:p>
          <a:p>
            <a:pPr marL="182563" indent="-182563">
              <a:lnSpc>
                <a:spcPct val="90000"/>
              </a:lnSpc>
              <a:spcBef>
                <a:spcPct val="20000"/>
              </a:spcBef>
            </a:pPr>
            <a:r>
              <a:rPr lang="de-DE" sz="1600" b="0">
                <a:solidFill>
                  <a:srgbClr val="F2962D"/>
                </a:solidFill>
              </a:rPr>
              <a:t>CTI und Sprachlösungen</a:t>
            </a:r>
          </a:p>
          <a:p>
            <a:pPr marL="182563" indent="-182563">
              <a:lnSpc>
                <a:spcPct val="90000"/>
              </a:lnSpc>
              <a:spcBef>
                <a:spcPct val="20000"/>
              </a:spcBef>
              <a:buFontTx/>
              <a:buBlip>
                <a:blip r:embed="rId4"/>
              </a:buBlip>
            </a:pPr>
            <a:endParaRPr lang="de-DE" sz="1300" b="0">
              <a:solidFill>
                <a:srgbClr val="009900"/>
              </a:solidFill>
            </a:endParaRPr>
          </a:p>
        </p:txBody>
      </p:sp>
      <p:sp>
        <p:nvSpPr>
          <p:cNvPr id="154631" name="Rectangle 6"/>
          <p:cNvSpPr>
            <a:spLocks noChangeArrowheads="1"/>
          </p:cNvSpPr>
          <p:nvPr/>
        </p:nvSpPr>
        <p:spPr bwMode="auto">
          <a:xfrm>
            <a:off x="2344738" y="3151188"/>
            <a:ext cx="6153150" cy="1149350"/>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Environment </a:t>
            </a:r>
            <a:r>
              <a:rPr lang="de-DE" sz="1400">
                <a:solidFill>
                  <a:srgbClr val="91BE32"/>
                </a:solidFill>
                <a:sym typeface="Wingdings 2" pitchFamily="18" charset="2"/>
              </a:rPr>
              <a:t></a:t>
            </a:r>
            <a:r>
              <a:rPr lang="de-DE">
                <a:solidFill>
                  <a:srgbClr val="91BE32"/>
                </a:solidFill>
              </a:rPr>
              <a:t> Reporting </a:t>
            </a:r>
            <a:r>
              <a:rPr lang="de-DE" sz="1400">
                <a:solidFill>
                  <a:srgbClr val="91BE32"/>
                </a:solidFill>
                <a:sym typeface="Wingdings 2" pitchFamily="18" charset="2"/>
              </a:rPr>
              <a:t></a:t>
            </a:r>
            <a:r>
              <a:rPr lang="de-DE">
                <a:solidFill>
                  <a:srgbClr val="91BE32"/>
                </a:solidFill>
              </a:rPr>
              <a:t> GIS</a:t>
            </a:r>
          </a:p>
          <a:p>
            <a:pPr marL="182563" indent="-182563">
              <a:lnSpc>
                <a:spcPct val="90000"/>
              </a:lnSpc>
              <a:spcBef>
                <a:spcPct val="20000"/>
              </a:spcBef>
            </a:pPr>
            <a:r>
              <a:rPr lang="de-DE" sz="1600" b="0">
                <a:solidFill>
                  <a:srgbClr val="91BE32"/>
                </a:solidFill>
              </a:rPr>
              <a:t>Umweltinformationssysteme</a:t>
            </a:r>
          </a:p>
          <a:p>
            <a:pPr marL="182563" indent="-182563">
              <a:lnSpc>
                <a:spcPct val="90000"/>
              </a:lnSpc>
              <a:spcBef>
                <a:spcPct val="20000"/>
              </a:spcBef>
            </a:pPr>
            <a:r>
              <a:rPr lang="de-DE" sz="1600" b="0">
                <a:solidFill>
                  <a:srgbClr val="91BE32"/>
                </a:solidFill>
              </a:rPr>
              <a:t>Spatial Reporting – Berichte, Auswertungen und GIS</a:t>
            </a:r>
          </a:p>
          <a:p>
            <a:pPr marL="182563" indent="-182563">
              <a:lnSpc>
                <a:spcPct val="90000"/>
              </a:lnSpc>
              <a:spcBef>
                <a:spcPct val="20000"/>
              </a:spcBef>
            </a:pPr>
            <a:r>
              <a:rPr lang="de-DE" sz="1600" b="0">
                <a:solidFill>
                  <a:srgbClr val="91BE32"/>
                </a:solidFill>
              </a:rPr>
              <a:t>Geoinformationssysteme, Metadatenkataloge</a:t>
            </a:r>
          </a:p>
        </p:txBody>
      </p:sp>
      <p:grpSp>
        <p:nvGrpSpPr>
          <p:cNvPr id="154632" name="Group 7"/>
          <p:cNvGrpSpPr>
            <a:grpSpLocks/>
          </p:cNvGrpSpPr>
          <p:nvPr/>
        </p:nvGrpSpPr>
        <p:grpSpPr bwMode="auto">
          <a:xfrm>
            <a:off x="842963" y="2928938"/>
            <a:ext cx="1281112" cy="1579562"/>
            <a:chOff x="149" y="174"/>
            <a:chExt cx="949" cy="1172"/>
          </a:xfrm>
        </p:grpSpPr>
        <p:pic>
          <p:nvPicPr>
            <p:cNvPr id="154633" name="Picture 8" descr="diagramme_computer_id_200363837001"/>
            <p:cNvPicPr>
              <a:picLocks noChangeAspect="1" noChangeArrowheads="1"/>
            </p:cNvPicPr>
            <p:nvPr/>
          </p:nvPicPr>
          <p:blipFill>
            <a:blip r:embed="rId5"/>
            <a:srcRect/>
            <a:stretch>
              <a:fillRect/>
            </a:stretch>
          </p:blipFill>
          <p:spPr bwMode="auto">
            <a:xfrm>
              <a:off x="179" y="174"/>
              <a:ext cx="856" cy="1172"/>
            </a:xfrm>
            <a:prstGeom prst="rect">
              <a:avLst/>
            </a:prstGeom>
            <a:noFill/>
            <a:ln w="9525">
              <a:noFill/>
              <a:miter lim="800000"/>
              <a:headEnd/>
              <a:tailEnd/>
            </a:ln>
          </p:spPr>
        </p:pic>
        <p:sp>
          <p:nvSpPr>
            <p:cNvPr id="154634" name="AutoShape 9"/>
            <p:cNvSpPr>
              <a:spLocks noChangeArrowheads="1"/>
            </p:cNvSpPr>
            <p:nvPr/>
          </p:nvSpPr>
          <p:spPr bwMode="auto">
            <a:xfrm>
              <a:off x="149" y="196"/>
              <a:ext cx="949" cy="1128"/>
            </a:xfrm>
            <a:prstGeom prst="roundRect">
              <a:avLst>
                <a:gd name="adj" fmla="val 16667"/>
              </a:avLst>
            </a:prstGeom>
            <a:noFill/>
            <a:ln w="187325">
              <a:solidFill>
                <a:schemeClr val="bg1"/>
              </a:solidFill>
              <a:round/>
              <a:headEnd/>
              <a:tailEnd/>
            </a:ln>
          </p:spPr>
          <p:txBody>
            <a:bodyPr wrap="none" anchor="ctr"/>
            <a:lstStyle/>
            <a:p>
              <a:pPr algn="ctr"/>
              <a:endParaRPr lang="de-DE"/>
            </a:p>
          </p:txBody>
        </p:sp>
      </p:grpSp>
      <p:sp>
        <p:nvSpPr>
          <p:cNvPr id="154635" name="AutoShape 10"/>
          <p:cNvSpPr>
            <a:spLocks noChangeArrowheads="1"/>
          </p:cNvSpPr>
          <p:nvPr/>
        </p:nvSpPr>
        <p:spPr bwMode="auto">
          <a:xfrm>
            <a:off x="855663" y="4737100"/>
            <a:ext cx="1281112" cy="1522413"/>
          </a:xfrm>
          <a:prstGeom prst="roundRect">
            <a:avLst>
              <a:gd name="adj" fmla="val 16667"/>
            </a:avLst>
          </a:prstGeom>
          <a:noFill/>
          <a:ln w="187325">
            <a:solidFill>
              <a:schemeClr val="bg1"/>
            </a:solidFill>
            <a:round/>
            <a:headEnd/>
            <a:tailEnd/>
          </a:ln>
        </p:spPr>
        <p:txBody>
          <a:bodyPr wrap="none" anchor="ctr"/>
          <a:lstStyle/>
          <a:p>
            <a:pPr algn="ctr"/>
            <a:endParaRPr lang="de-DE"/>
          </a:p>
        </p:txBody>
      </p:sp>
      <p:grpSp>
        <p:nvGrpSpPr>
          <p:cNvPr id="154636" name="Group 11"/>
          <p:cNvGrpSpPr>
            <a:grpSpLocks/>
          </p:cNvGrpSpPr>
          <p:nvPr/>
        </p:nvGrpSpPr>
        <p:grpSpPr bwMode="auto">
          <a:xfrm>
            <a:off x="860425" y="1054100"/>
            <a:ext cx="1292225" cy="1522413"/>
            <a:chOff x="189" y="2740"/>
            <a:chExt cx="958" cy="1128"/>
          </a:xfrm>
        </p:grpSpPr>
        <p:pic>
          <p:nvPicPr>
            <p:cNvPr id="154637" name="Picture 12"/>
            <p:cNvPicPr>
              <a:picLocks noChangeAspect="1" noChangeArrowheads="1"/>
            </p:cNvPicPr>
            <p:nvPr/>
          </p:nvPicPr>
          <p:blipFill>
            <a:blip r:embed="rId6"/>
            <a:srcRect t="11391"/>
            <a:stretch>
              <a:fillRect/>
            </a:stretch>
          </p:blipFill>
          <p:spPr bwMode="auto">
            <a:xfrm>
              <a:off x="223" y="2807"/>
              <a:ext cx="924" cy="1058"/>
            </a:xfrm>
            <a:prstGeom prst="rect">
              <a:avLst/>
            </a:prstGeom>
            <a:noFill/>
            <a:ln w="9525">
              <a:noFill/>
              <a:miter lim="800000"/>
              <a:headEnd/>
              <a:tailEnd/>
            </a:ln>
          </p:spPr>
        </p:pic>
        <p:sp>
          <p:nvSpPr>
            <p:cNvPr id="154638" name="AutoShape 13"/>
            <p:cNvSpPr>
              <a:spLocks noChangeArrowheads="1"/>
            </p:cNvSpPr>
            <p:nvPr/>
          </p:nvSpPr>
          <p:spPr bwMode="auto">
            <a:xfrm>
              <a:off x="189" y="2740"/>
              <a:ext cx="949" cy="1128"/>
            </a:xfrm>
            <a:prstGeom prst="roundRect">
              <a:avLst>
                <a:gd name="adj" fmla="val 16667"/>
              </a:avLst>
            </a:prstGeom>
            <a:noFill/>
            <a:ln w="187325">
              <a:solidFill>
                <a:schemeClr val="bg1"/>
              </a:solidFill>
              <a:round/>
              <a:headEnd/>
              <a:tailEnd/>
            </a:ln>
          </p:spPr>
          <p:txBody>
            <a:bodyPr wrap="none" anchor="ctr"/>
            <a:lstStyle/>
            <a:p>
              <a:pPr algn="ctr"/>
              <a:endParaRPr lang="de-DE"/>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oliennummernplatzhalter 1"/>
          <p:cNvSpPr>
            <a:spLocks noGrp="1"/>
          </p:cNvSpPr>
          <p:nvPr>
            <p:ph type="sldNum" sz="quarter" idx="10"/>
          </p:nvPr>
        </p:nvSpPr>
        <p:spPr/>
        <p:txBody>
          <a:bodyPr/>
          <a:lstStyle/>
          <a:p>
            <a:fld id="{82A1278A-D039-4411-A25A-88F712E4A6EB}" type="slidenum">
              <a:rPr lang="de-DE"/>
              <a:pPr/>
              <a:t>4</a:t>
            </a:fld>
            <a:endParaRPr lang="de-DE"/>
          </a:p>
        </p:txBody>
      </p:sp>
      <p:sp>
        <p:nvSpPr>
          <p:cNvPr id="253954" name="Foliennummernplatzhalter 3"/>
          <p:cNvSpPr txBox="1">
            <a:spLocks noGrp="1"/>
          </p:cNvSpPr>
          <p:nvPr/>
        </p:nvSpPr>
        <p:spPr bwMode="auto">
          <a:xfrm>
            <a:off x="0" y="6446838"/>
            <a:ext cx="9144000" cy="476250"/>
          </a:xfrm>
          <a:prstGeom prst="rect">
            <a:avLst/>
          </a:prstGeom>
          <a:noFill/>
          <a:ln w="9525">
            <a:noFill/>
            <a:miter lim="800000"/>
            <a:headEnd/>
            <a:tailEnd/>
          </a:ln>
        </p:spPr>
        <p:txBody>
          <a:bodyPr/>
          <a:lstStyle/>
          <a:p>
            <a:pPr algn="ctr"/>
            <a:fld id="{45B9BCD8-C5B2-433A-B50D-C75B0B215265}" type="slidenum">
              <a:rPr lang="de-DE" sz="1000" b="0">
                <a:solidFill>
                  <a:srgbClr val="D2D9EC"/>
                </a:solidFill>
              </a:rPr>
              <a:pPr algn="ctr"/>
              <a:t>4</a:t>
            </a:fld>
            <a:endParaRPr lang="de-DE" sz="1000" b="0">
              <a:solidFill>
                <a:srgbClr val="D2D9EC"/>
              </a:solidFill>
            </a:endParaRPr>
          </a:p>
        </p:txBody>
      </p:sp>
      <p:sp>
        <p:nvSpPr>
          <p:cNvPr id="253955" name="Rectangle 2"/>
          <p:cNvSpPr>
            <a:spLocks noGrp="1" noChangeArrowheads="1"/>
          </p:cNvSpPr>
          <p:nvPr>
            <p:ph type="title" idx="4294967295"/>
          </p:nvPr>
        </p:nvSpPr>
        <p:spPr/>
        <p:txBody>
          <a:bodyPr/>
          <a:lstStyle/>
          <a:p>
            <a:r>
              <a:rPr lang="de-DE"/>
              <a:t>Unsere Themen</a:t>
            </a:r>
          </a:p>
        </p:txBody>
      </p:sp>
      <p:sp>
        <p:nvSpPr>
          <p:cNvPr id="253956" name="Rectangle 4"/>
          <p:cNvSpPr>
            <a:spLocks noChangeArrowheads="1"/>
          </p:cNvSpPr>
          <p:nvPr/>
        </p:nvSpPr>
        <p:spPr bwMode="auto">
          <a:xfrm>
            <a:off x="2454275" y="3322638"/>
            <a:ext cx="6075363" cy="1149350"/>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Spatial Reporting – </a:t>
            </a:r>
            <a:r>
              <a:rPr lang="de-DE" i="1">
                <a:solidFill>
                  <a:srgbClr val="91BE32"/>
                </a:solidFill>
              </a:rPr>
              <a:t>Berichte, Auswertungen und GIS</a:t>
            </a:r>
          </a:p>
          <a:p>
            <a:pPr marL="182563" indent="-182563">
              <a:lnSpc>
                <a:spcPct val="90000"/>
              </a:lnSpc>
              <a:spcBef>
                <a:spcPct val="20000"/>
              </a:spcBef>
            </a:pPr>
            <a:r>
              <a:rPr lang="de-DE" sz="1600" b="0"/>
              <a:t>Datenbank- und Data-Warehouse-Lösungen</a:t>
            </a:r>
          </a:p>
          <a:p>
            <a:pPr marL="182563" indent="-182563">
              <a:lnSpc>
                <a:spcPct val="90000"/>
              </a:lnSpc>
              <a:spcBef>
                <a:spcPct val="20000"/>
              </a:spcBef>
            </a:pPr>
            <a:r>
              <a:rPr lang="de-DE" sz="1600" b="0"/>
              <a:t>Geo- und Sachdateninfrastrukturen </a:t>
            </a:r>
          </a:p>
          <a:p>
            <a:pPr marL="182563" indent="-182563">
              <a:lnSpc>
                <a:spcPct val="90000"/>
              </a:lnSpc>
              <a:spcBef>
                <a:spcPct val="20000"/>
              </a:spcBef>
            </a:pPr>
            <a:r>
              <a:rPr lang="de-DE" sz="1600" b="0"/>
              <a:t>Raumbezogenes Berichtswesen </a:t>
            </a:r>
          </a:p>
        </p:txBody>
      </p:sp>
      <p:sp>
        <p:nvSpPr>
          <p:cNvPr id="253957" name="AutoShape 5"/>
          <p:cNvSpPr>
            <a:spLocks noChangeArrowheads="1"/>
          </p:cNvSpPr>
          <p:nvPr/>
        </p:nvSpPr>
        <p:spPr bwMode="auto">
          <a:xfrm>
            <a:off x="871538" y="2974975"/>
            <a:ext cx="1281112" cy="1522413"/>
          </a:xfrm>
          <a:prstGeom prst="roundRect">
            <a:avLst>
              <a:gd name="adj" fmla="val 16667"/>
            </a:avLst>
          </a:prstGeom>
          <a:noFill/>
          <a:ln w="187325">
            <a:solidFill>
              <a:schemeClr val="bg1"/>
            </a:solidFill>
            <a:round/>
            <a:headEnd/>
            <a:tailEnd/>
          </a:ln>
        </p:spPr>
        <p:txBody>
          <a:bodyPr wrap="none" anchor="ctr"/>
          <a:lstStyle/>
          <a:p>
            <a:pPr algn="ctr"/>
            <a:endParaRPr lang="de-DE"/>
          </a:p>
        </p:txBody>
      </p:sp>
      <p:pic>
        <p:nvPicPr>
          <p:cNvPr id="253958" name="Picture 9" descr="Spatial1"/>
          <p:cNvPicPr>
            <a:picLocks noChangeAspect="1" noChangeArrowheads="1"/>
          </p:cNvPicPr>
          <p:nvPr/>
        </p:nvPicPr>
        <p:blipFill>
          <a:blip r:embed="rId3"/>
          <a:srcRect/>
          <a:stretch>
            <a:fillRect/>
          </a:stretch>
        </p:blipFill>
        <p:spPr bwMode="auto">
          <a:xfrm>
            <a:off x="708025" y="3287713"/>
            <a:ext cx="1446213" cy="1130300"/>
          </a:xfrm>
          <a:prstGeom prst="rect">
            <a:avLst/>
          </a:prstGeom>
          <a:noFill/>
          <a:ln w="9525">
            <a:noFill/>
            <a:miter lim="800000"/>
            <a:headEnd/>
            <a:tailEnd/>
          </a:ln>
        </p:spPr>
      </p:pic>
      <p:sp>
        <p:nvSpPr>
          <p:cNvPr id="253959" name="Rectangle 13"/>
          <p:cNvSpPr>
            <a:spLocks noChangeArrowheads="1"/>
          </p:cNvSpPr>
          <p:nvPr/>
        </p:nvSpPr>
        <p:spPr bwMode="auto">
          <a:xfrm>
            <a:off x="2490788" y="1543050"/>
            <a:ext cx="6353175" cy="1419225"/>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Environment – </a:t>
            </a:r>
            <a:r>
              <a:rPr lang="de-DE" i="1">
                <a:solidFill>
                  <a:srgbClr val="91BE32"/>
                </a:solidFill>
              </a:rPr>
              <a:t>Wir machen IT für unsere Umwelt</a:t>
            </a:r>
          </a:p>
          <a:p>
            <a:pPr marL="182563" indent="-182563">
              <a:lnSpc>
                <a:spcPct val="90000"/>
              </a:lnSpc>
              <a:spcBef>
                <a:spcPct val="20000"/>
              </a:spcBef>
            </a:pPr>
            <a:r>
              <a:rPr lang="de-DE" sz="1600" b="0"/>
              <a:t>Übergreifende Umweltinformationssysteme,</a:t>
            </a:r>
          </a:p>
          <a:p>
            <a:pPr marL="182563" indent="-182563">
              <a:lnSpc>
                <a:spcPct val="90000"/>
              </a:lnSpc>
              <a:spcBef>
                <a:spcPct val="20000"/>
              </a:spcBef>
            </a:pPr>
            <a:r>
              <a:rPr lang="de-DE" sz="1600" b="0"/>
              <a:t>Fachbezogene und fachübergreifende Berichtssysteme,</a:t>
            </a:r>
          </a:p>
          <a:p>
            <a:pPr marL="182563" indent="-182563">
              <a:lnSpc>
                <a:spcPct val="90000"/>
              </a:lnSpc>
              <a:spcBef>
                <a:spcPct val="20000"/>
              </a:spcBef>
            </a:pPr>
            <a:r>
              <a:rPr lang="de-DE" sz="1600" b="0"/>
              <a:t>IT-Umsetzung von europäischen und nationalen Direktiven,</a:t>
            </a:r>
          </a:p>
          <a:p>
            <a:pPr marL="182563" indent="-182563">
              <a:lnSpc>
                <a:spcPct val="90000"/>
              </a:lnSpc>
              <a:spcBef>
                <a:spcPct val="20000"/>
              </a:spcBef>
            </a:pPr>
            <a:r>
              <a:rPr lang="de-DE" sz="1600" b="0"/>
              <a:t>Umweltfachanwendungen</a:t>
            </a:r>
          </a:p>
        </p:txBody>
      </p:sp>
      <p:sp>
        <p:nvSpPr>
          <p:cNvPr id="253960" name="Text Box 14"/>
          <p:cNvSpPr txBox="1">
            <a:spLocks noChangeArrowheads="1"/>
          </p:cNvSpPr>
          <p:nvPr/>
        </p:nvSpPr>
        <p:spPr bwMode="auto">
          <a:xfrm>
            <a:off x="358775" y="874713"/>
            <a:ext cx="8024813" cy="366712"/>
          </a:xfrm>
          <a:prstGeom prst="rect">
            <a:avLst/>
          </a:prstGeom>
          <a:noFill/>
          <a:ln w="9525">
            <a:noFill/>
            <a:miter lim="800000"/>
            <a:headEnd/>
            <a:tailEnd/>
          </a:ln>
        </p:spPr>
        <p:txBody>
          <a:bodyPr>
            <a:spAutoFit/>
          </a:bodyPr>
          <a:lstStyle/>
          <a:p>
            <a:pPr algn="ctr"/>
            <a:r>
              <a:rPr lang="de-DE">
                <a:solidFill>
                  <a:srgbClr val="003399"/>
                </a:solidFill>
              </a:rPr>
              <a:t>Wir helfen unseren Kunden räumlich zu denken und handeln</a:t>
            </a:r>
          </a:p>
        </p:txBody>
      </p:sp>
      <p:pic>
        <p:nvPicPr>
          <p:cNvPr id="253961" name="Picture 15" descr="landsch"/>
          <p:cNvPicPr>
            <a:picLocks noChangeAspect="1" noChangeArrowheads="1"/>
          </p:cNvPicPr>
          <p:nvPr/>
        </p:nvPicPr>
        <p:blipFill>
          <a:blip r:embed="rId4"/>
          <a:srcRect/>
          <a:stretch>
            <a:fillRect/>
          </a:stretch>
        </p:blipFill>
        <p:spPr bwMode="auto">
          <a:xfrm>
            <a:off x="677863" y="1668463"/>
            <a:ext cx="1649412" cy="1208087"/>
          </a:xfrm>
          <a:prstGeom prst="rect">
            <a:avLst/>
          </a:prstGeom>
          <a:noFill/>
          <a:ln w="9525">
            <a:noFill/>
            <a:miter lim="800000"/>
            <a:headEnd/>
            <a:tailEnd/>
          </a:ln>
        </p:spPr>
      </p:pic>
      <p:sp>
        <p:nvSpPr>
          <p:cNvPr id="253962" name="Rectangle 16"/>
          <p:cNvSpPr>
            <a:spLocks noChangeArrowheads="1"/>
          </p:cNvSpPr>
          <p:nvPr/>
        </p:nvSpPr>
        <p:spPr bwMode="auto">
          <a:xfrm>
            <a:off x="2463800" y="4943475"/>
            <a:ext cx="5584825" cy="1149350"/>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Klassisches GIS</a:t>
            </a:r>
            <a:r>
              <a:rPr lang="de-DE" i="1">
                <a:solidFill>
                  <a:srgbClr val="91BE32"/>
                </a:solidFill>
              </a:rPr>
              <a:t> – GIS für jeden Arbeitsplatz</a:t>
            </a:r>
            <a:r>
              <a:rPr lang="de-DE" sz="1600" i="1">
                <a:solidFill>
                  <a:srgbClr val="91BE32"/>
                </a:solidFill>
              </a:rPr>
              <a:t>  </a:t>
            </a:r>
          </a:p>
          <a:p>
            <a:pPr marL="182563" indent="-182563">
              <a:lnSpc>
                <a:spcPct val="90000"/>
              </a:lnSpc>
              <a:spcBef>
                <a:spcPct val="20000"/>
              </a:spcBef>
            </a:pPr>
            <a:r>
              <a:rPr lang="de-DE" sz="1600" b="0"/>
              <a:t>Desktop- und Web-GIS Lösungen</a:t>
            </a:r>
          </a:p>
          <a:p>
            <a:pPr marL="182563" indent="-182563">
              <a:lnSpc>
                <a:spcPct val="90000"/>
              </a:lnSpc>
              <a:spcBef>
                <a:spcPct val="20000"/>
              </a:spcBef>
            </a:pPr>
            <a:r>
              <a:rPr lang="de-DE" sz="1600" b="0"/>
              <a:t>Skalierbare GIS-Werkzeuge für Ihre GDI</a:t>
            </a:r>
          </a:p>
          <a:p>
            <a:pPr marL="182563" indent="-182563">
              <a:lnSpc>
                <a:spcPct val="90000"/>
              </a:lnSpc>
              <a:spcBef>
                <a:spcPct val="20000"/>
              </a:spcBef>
            </a:pPr>
            <a:r>
              <a:rPr lang="de-DE" sz="1600" b="0"/>
              <a:t>ISO/OGC-konforme Metadatenkataloge für Geodaten</a:t>
            </a:r>
          </a:p>
        </p:txBody>
      </p:sp>
      <p:pic>
        <p:nvPicPr>
          <p:cNvPr id="253963" name="Picture 18" descr="Spatial4"/>
          <p:cNvPicPr>
            <a:picLocks noChangeAspect="1" noChangeArrowheads="1"/>
          </p:cNvPicPr>
          <p:nvPr/>
        </p:nvPicPr>
        <p:blipFill>
          <a:blip r:embed="rId5"/>
          <a:srcRect/>
          <a:stretch>
            <a:fillRect/>
          </a:stretch>
        </p:blipFill>
        <p:spPr bwMode="auto">
          <a:xfrm>
            <a:off x="827088" y="5083175"/>
            <a:ext cx="1398587" cy="1463675"/>
          </a:xfrm>
          <a:prstGeom prst="rect">
            <a:avLst/>
          </a:prstGeom>
          <a:noFill/>
          <a:ln w="9525">
            <a:noFill/>
            <a:miter lim="800000"/>
            <a:headEnd/>
            <a:tailEnd/>
          </a:ln>
        </p:spPr>
      </p:pic>
      <p:sp>
        <p:nvSpPr>
          <p:cNvPr id="253964" name="Text Box 19"/>
          <p:cNvSpPr txBox="1">
            <a:spLocks noChangeArrowheads="1"/>
          </p:cNvSpPr>
          <p:nvPr/>
        </p:nvSpPr>
        <p:spPr bwMode="auto">
          <a:xfrm>
            <a:off x="133350" y="266700"/>
            <a:ext cx="2914650" cy="304800"/>
          </a:xfrm>
          <a:prstGeom prst="rect">
            <a:avLst/>
          </a:prstGeom>
          <a:noFill/>
          <a:ln w="9525">
            <a:noFill/>
            <a:miter lim="800000"/>
            <a:headEnd/>
            <a:tailEnd/>
          </a:ln>
        </p:spPr>
        <p:txBody>
          <a:bodyPr>
            <a:spAutoFit/>
          </a:bodyPr>
          <a:lstStyle/>
          <a:p>
            <a:pPr>
              <a:spcBef>
                <a:spcPct val="50000"/>
              </a:spcBef>
            </a:pPr>
            <a:r>
              <a:rPr lang="de-DE" sz="1400" b="0">
                <a:solidFill>
                  <a:srgbClr val="91BE32"/>
                </a:solidFill>
              </a:rPr>
              <a:t>Environment </a:t>
            </a:r>
            <a:r>
              <a:rPr lang="de-DE" sz="1400" b="0">
                <a:solidFill>
                  <a:srgbClr val="91BE32"/>
                </a:solidFill>
                <a:sym typeface="Wingdings 2" pitchFamily="18" charset="2"/>
              </a:rPr>
              <a:t></a:t>
            </a:r>
            <a:r>
              <a:rPr lang="de-DE" sz="1400" b="0">
                <a:solidFill>
                  <a:srgbClr val="91BE32"/>
                </a:solidFill>
              </a:rPr>
              <a:t> Reporting </a:t>
            </a:r>
            <a:r>
              <a:rPr lang="de-DE" sz="1400" b="0">
                <a:solidFill>
                  <a:srgbClr val="91BE32"/>
                </a:solidFill>
                <a:sym typeface="Wingdings 2" pitchFamily="18" charset="2"/>
              </a:rPr>
              <a:t></a:t>
            </a:r>
            <a:r>
              <a:rPr lang="de-DE" sz="1400" b="0">
                <a:solidFill>
                  <a:srgbClr val="91BE32"/>
                </a:solidFill>
              </a:rPr>
              <a:t> GIS</a:t>
            </a:r>
          </a:p>
        </p:txBody>
      </p:sp>
      <p:pic>
        <p:nvPicPr>
          <p:cNvPr id="253965" name="Picture 38" descr="1gruen1"/>
          <p:cNvPicPr>
            <a:picLocks noChangeAspect="1" noChangeArrowheads="1"/>
          </p:cNvPicPr>
          <p:nvPr/>
        </p:nvPicPr>
        <p:blipFill>
          <a:blip r:embed="rId6"/>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oliennummernplatzhalter 1"/>
          <p:cNvSpPr>
            <a:spLocks noGrp="1"/>
          </p:cNvSpPr>
          <p:nvPr>
            <p:ph type="sldNum" sz="quarter" idx="10"/>
          </p:nvPr>
        </p:nvSpPr>
        <p:spPr/>
        <p:txBody>
          <a:bodyPr/>
          <a:lstStyle/>
          <a:p>
            <a:fld id="{75FE8D20-A23D-4756-BB11-61E659D3D569}" type="slidenum">
              <a:rPr lang="de-DE"/>
              <a:pPr/>
              <a:t>5</a:t>
            </a:fld>
            <a:endParaRPr lang="de-DE"/>
          </a:p>
        </p:txBody>
      </p:sp>
      <p:sp>
        <p:nvSpPr>
          <p:cNvPr id="256002" name="Foliennummernplatzhalter 3"/>
          <p:cNvSpPr txBox="1">
            <a:spLocks noGrp="1"/>
          </p:cNvSpPr>
          <p:nvPr/>
        </p:nvSpPr>
        <p:spPr bwMode="auto">
          <a:xfrm>
            <a:off x="0" y="6446838"/>
            <a:ext cx="9144000" cy="476250"/>
          </a:xfrm>
          <a:prstGeom prst="rect">
            <a:avLst/>
          </a:prstGeom>
          <a:noFill/>
          <a:ln w="9525">
            <a:noFill/>
            <a:miter lim="800000"/>
            <a:headEnd/>
            <a:tailEnd/>
          </a:ln>
        </p:spPr>
        <p:txBody>
          <a:bodyPr/>
          <a:lstStyle/>
          <a:p>
            <a:pPr algn="ctr"/>
            <a:fld id="{5E151F77-B6B9-4308-B086-9E6C81985C5D}" type="slidenum">
              <a:rPr lang="de-DE" sz="1000" b="0">
                <a:solidFill>
                  <a:srgbClr val="D2D9EC"/>
                </a:solidFill>
              </a:rPr>
              <a:pPr algn="ctr"/>
              <a:t>5</a:t>
            </a:fld>
            <a:endParaRPr lang="de-DE" sz="1000" b="0">
              <a:solidFill>
                <a:srgbClr val="D2D9EC"/>
              </a:solidFill>
            </a:endParaRPr>
          </a:p>
        </p:txBody>
      </p:sp>
      <p:sp>
        <p:nvSpPr>
          <p:cNvPr id="256003" name="Rectangle 2"/>
          <p:cNvSpPr>
            <a:spLocks noGrp="1" noChangeArrowheads="1"/>
          </p:cNvSpPr>
          <p:nvPr>
            <p:ph type="title" idx="4294967295"/>
          </p:nvPr>
        </p:nvSpPr>
        <p:spPr/>
        <p:txBody>
          <a:bodyPr/>
          <a:lstStyle/>
          <a:p>
            <a:r>
              <a:rPr lang="de-DE"/>
              <a:t>Unsere Produkte</a:t>
            </a:r>
          </a:p>
        </p:txBody>
      </p:sp>
      <p:pic>
        <p:nvPicPr>
          <p:cNvPr id="256004" name="Picture 3" descr="1orange1"/>
          <p:cNvPicPr>
            <a:picLocks noChangeAspect="1" noChangeArrowheads="1"/>
          </p:cNvPicPr>
          <p:nvPr/>
        </p:nvPicPr>
        <p:blipFill>
          <a:blip r:embed="rId2"/>
          <a:srcRect/>
          <a:stretch>
            <a:fillRect/>
          </a:stretch>
        </p:blipFill>
        <p:spPr bwMode="auto">
          <a:xfrm>
            <a:off x="7785100" y="4908550"/>
            <a:ext cx="1346200" cy="1949450"/>
          </a:xfrm>
          <a:prstGeom prst="rect">
            <a:avLst/>
          </a:prstGeom>
          <a:noFill/>
          <a:ln w="9525">
            <a:noFill/>
            <a:miter lim="800000"/>
            <a:headEnd/>
            <a:tailEnd/>
          </a:ln>
        </p:spPr>
      </p:pic>
      <p:grpSp>
        <p:nvGrpSpPr>
          <p:cNvPr id="256005" name="Group 17"/>
          <p:cNvGrpSpPr>
            <a:grpSpLocks/>
          </p:cNvGrpSpPr>
          <p:nvPr/>
        </p:nvGrpSpPr>
        <p:grpSpPr bwMode="auto">
          <a:xfrm>
            <a:off x="854075" y="4919663"/>
            <a:ext cx="1474788" cy="1474787"/>
            <a:chOff x="761" y="1188"/>
            <a:chExt cx="953" cy="953"/>
          </a:xfrm>
        </p:grpSpPr>
        <p:pic>
          <p:nvPicPr>
            <p:cNvPr id="256006" name="Picture 18" descr="ordner"/>
            <p:cNvPicPr>
              <a:picLocks noChangeAspect="1" noChangeArrowheads="1"/>
            </p:cNvPicPr>
            <p:nvPr/>
          </p:nvPicPr>
          <p:blipFill>
            <a:blip r:embed="rId3"/>
            <a:srcRect/>
            <a:stretch>
              <a:fillRect/>
            </a:stretch>
          </p:blipFill>
          <p:spPr bwMode="auto">
            <a:xfrm>
              <a:off x="762" y="1305"/>
              <a:ext cx="918" cy="768"/>
            </a:xfrm>
            <a:prstGeom prst="rect">
              <a:avLst/>
            </a:prstGeom>
            <a:noFill/>
            <a:ln w="9525">
              <a:noFill/>
              <a:miter lim="800000"/>
              <a:headEnd/>
              <a:tailEnd/>
            </a:ln>
          </p:spPr>
        </p:pic>
        <p:pic>
          <p:nvPicPr>
            <p:cNvPr id="256007" name="Picture 19" descr="preludio72dpi-web_2"/>
            <p:cNvPicPr>
              <a:picLocks noChangeAspect="1" noChangeArrowheads="1"/>
            </p:cNvPicPr>
            <p:nvPr/>
          </p:nvPicPr>
          <p:blipFill>
            <a:blip r:embed="rId4"/>
            <a:srcRect/>
            <a:stretch>
              <a:fillRect/>
            </a:stretch>
          </p:blipFill>
          <p:spPr bwMode="auto">
            <a:xfrm>
              <a:off x="761" y="1188"/>
              <a:ext cx="925" cy="925"/>
            </a:xfrm>
            <a:prstGeom prst="rect">
              <a:avLst/>
            </a:prstGeom>
            <a:noFill/>
            <a:ln w="9525">
              <a:noFill/>
              <a:miter lim="800000"/>
              <a:headEnd/>
              <a:tailEnd/>
            </a:ln>
          </p:spPr>
        </p:pic>
        <p:sp>
          <p:nvSpPr>
            <p:cNvPr id="256008" name="AutoShape 20"/>
            <p:cNvSpPr>
              <a:spLocks noChangeArrowheads="1"/>
            </p:cNvSpPr>
            <p:nvPr/>
          </p:nvSpPr>
          <p:spPr bwMode="auto">
            <a:xfrm>
              <a:off x="761" y="1188"/>
              <a:ext cx="953" cy="953"/>
            </a:xfrm>
            <a:prstGeom prst="roundRect">
              <a:avLst>
                <a:gd name="adj" fmla="val 16667"/>
              </a:avLst>
            </a:prstGeom>
            <a:noFill/>
            <a:ln w="9525">
              <a:noFill/>
              <a:round/>
              <a:headEnd/>
              <a:tailEnd/>
            </a:ln>
          </p:spPr>
          <p:txBody>
            <a:bodyPr wrap="none" anchor="ctr"/>
            <a:lstStyle/>
            <a:p>
              <a:pPr algn="ctr"/>
              <a:endParaRPr lang="de-DE"/>
            </a:p>
          </p:txBody>
        </p:sp>
      </p:grpSp>
      <p:sp>
        <p:nvSpPr>
          <p:cNvPr id="256009" name="AutoShape 21"/>
          <p:cNvSpPr>
            <a:spLocks noChangeArrowheads="1"/>
          </p:cNvSpPr>
          <p:nvPr/>
        </p:nvSpPr>
        <p:spPr bwMode="auto">
          <a:xfrm>
            <a:off x="808038" y="4835525"/>
            <a:ext cx="1547812" cy="1547813"/>
          </a:xfrm>
          <a:prstGeom prst="roundRect">
            <a:avLst>
              <a:gd name="adj" fmla="val 16667"/>
            </a:avLst>
          </a:prstGeom>
          <a:noFill/>
          <a:ln w="168275">
            <a:solidFill>
              <a:schemeClr val="bg1"/>
            </a:solidFill>
            <a:round/>
            <a:headEnd/>
            <a:tailEnd/>
          </a:ln>
        </p:spPr>
        <p:txBody>
          <a:bodyPr wrap="none" anchor="ctr"/>
          <a:lstStyle/>
          <a:p>
            <a:pPr algn="ctr"/>
            <a:endParaRPr lang="de-DE"/>
          </a:p>
        </p:txBody>
      </p:sp>
      <p:grpSp>
        <p:nvGrpSpPr>
          <p:cNvPr id="256010" name="Group 26"/>
          <p:cNvGrpSpPr>
            <a:grpSpLocks/>
          </p:cNvGrpSpPr>
          <p:nvPr/>
        </p:nvGrpSpPr>
        <p:grpSpPr bwMode="auto">
          <a:xfrm>
            <a:off x="788988" y="3133725"/>
            <a:ext cx="1547812" cy="1547813"/>
            <a:chOff x="3568" y="1133"/>
            <a:chExt cx="1020" cy="1020"/>
          </a:xfrm>
        </p:grpSpPr>
        <p:pic>
          <p:nvPicPr>
            <p:cNvPr id="256011" name="Picture 27" descr="cadenza"/>
            <p:cNvPicPr>
              <a:picLocks noChangeAspect="1" noChangeArrowheads="1"/>
            </p:cNvPicPr>
            <p:nvPr/>
          </p:nvPicPr>
          <p:blipFill>
            <a:blip r:embed="rId5"/>
            <a:srcRect/>
            <a:stretch>
              <a:fillRect/>
            </a:stretch>
          </p:blipFill>
          <p:spPr bwMode="auto">
            <a:xfrm>
              <a:off x="3596" y="1305"/>
              <a:ext cx="918" cy="768"/>
            </a:xfrm>
            <a:prstGeom prst="rect">
              <a:avLst/>
            </a:prstGeom>
            <a:noFill/>
            <a:ln w="9525">
              <a:noFill/>
              <a:miter lim="800000"/>
              <a:headEnd/>
              <a:tailEnd/>
            </a:ln>
          </p:spPr>
        </p:pic>
        <p:pic>
          <p:nvPicPr>
            <p:cNvPr id="256012" name="Picture 28" descr="cadenza72dpi-web"/>
            <p:cNvPicPr>
              <a:picLocks noChangeAspect="1" noChangeArrowheads="1"/>
            </p:cNvPicPr>
            <p:nvPr/>
          </p:nvPicPr>
          <p:blipFill>
            <a:blip r:embed="rId6"/>
            <a:srcRect/>
            <a:stretch>
              <a:fillRect/>
            </a:stretch>
          </p:blipFill>
          <p:spPr bwMode="auto">
            <a:xfrm>
              <a:off x="3585" y="1152"/>
              <a:ext cx="952" cy="952"/>
            </a:xfrm>
            <a:prstGeom prst="rect">
              <a:avLst/>
            </a:prstGeom>
            <a:noFill/>
            <a:ln w="9525">
              <a:noFill/>
              <a:miter lim="800000"/>
              <a:headEnd/>
              <a:tailEnd/>
            </a:ln>
          </p:spPr>
        </p:pic>
        <p:sp>
          <p:nvSpPr>
            <p:cNvPr id="256013" name="AutoShape 29"/>
            <p:cNvSpPr>
              <a:spLocks noChangeArrowheads="1"/>
            </p:cNvSpPr>
            <p:nvPr/>
          </p:nvSpPr>
          <p:spPr bwMode="auto">
            <a:xfrm>
              <a:off x="3568" y="1133"/>
              <a:ext cx="1020" cy="1020"/>
            </a:xfrm>
            <a:prstGeom prst="roundRect">
              <a:avLst>
                <a:gd name="adj" fmla="val 16667"/>
              </a:avLst>
            </a:prstGeom>
            <a:noFill/>
            <a:ln w="168275">
              <a:solidFill>
                <a:schemeClr val="bg1"/>
              </a:solidFill>
              <a:round/>
              <a:headEnd/>
              <a:tailEnd/>
            </a:ln>
          </p:spPr>
          <p:txBody>
            <a:bodyPr wrap="none" anchor="ctr"/>
            <a:lstStyle/>
            <a:p>
              <a:pPr algn="ctr"/>
              <a:endParaRPr lang="de-DE"/>
            </a:p>
          </p:txBody>
        </p:sp>
      </p:grpSp>
      <p:pic>
        <p:nvPicPr>
          <p:cNvPr id="256014" name="Picture 38" descr="1gruen1"/>
          <p:cNvPicPr>
            <a:picLocks noChangeAspect="1" noChangeArrowheads="1"/>
          </p:cNvPicPr>
          <p:nvPr/>
        </p:nvPicPr>
        <p:blipFill>
          <a:blip r:embed="rId7"/>
          <a:srcRect/>
          <a:stretch>
            <a:fillRect/>
          </a:stretch>
        </p:blipFill>
        <p:spPr bwMode="auto">
          <a:xfrm>
            <a:off x="7788275" y="4906963"/>
            <a:ext cx="1357313" cy="1952625"/>
          </a:xfrm>
          <a:prstGeom prst="rect">
            <a:avLst/>
          </a:prstGeom>
          <a:noFill/>
          <a:ln w="9525">
            <a:noFill/>
            <a:miter lim="800000"/>
            <a:headEnd/>
            <a:tailEnd/>
          </a:ln>
        </p:spPr>
      </p:pic>
      <p:sp>
        <p:nvSpPr>
          <p:cNvPr id="256015" name="Rectangle 44"/>
          <p:cNvSpPr>
            <a:spLocks noChangeArrowheads="1"/>
          </p:cNvSpPr>
          <p:nvPr/>
        </p:nvSpPr>
        <p:spPr bwMode="auto">
          <a:xfrm>
            <a:off x="2463800" y="4943475"/>
            <a:ext cx="6102350" cy="1419225"/>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disy Preludio</a:t>
            </a:r>
            <a:r>
              <a:rPr lang="de-DE" i="1">
                <a:solidFill>
                  <a:srgbClr val="91BE32"/>
                </a:solidFill>
              </a:rPr>
              <a:t> – Standardkonforme Metadaten</a:t>
            </a:r>
            <a:r>
              <a:rPr lang="de-DE" sz="1600" i="1">
                <a:solidFill>
                  <a:srgbClr val="91BE32"/>
                </a:solidFill>
              </a:rPr>
              <a:t>  </a:t>
            </a:r>
          </a:p>
          <a:p>
            <a:pPr marL="182563" indent="-182563">
              <a:lnSpc>
                <a:spcPct val="90000"/>
              </a:lnSpc>
              <a:spcBef>
                <a:spcPct val="20000"/>
              </a:spcBef>
            </a:pPr>
            <a:r>
              <a:rPr lang="de-DE" sz="1600" b="0"/>
              <a:t>Metadaten zu Daten und Diensten</a:t>
            </a:r>
          </a:p>
          <a:p>
            <a:pPr marL="182563" indent="-182563">
              <a:lnSpc>
                <a:spcPct val="90000"/>
              </a:lnSpc>
              <a:spcBef>
                <a:spcPct val="20000"/>
              </a:spcBef>
            </a:pPr>
            <a:r>
              <a:rPr lang="de-DE" sz="1600" b="0"/>
              <a:t>Erfassung-, Verwaltung und Recherche</a:t>
            </a:r>
          </a:p>
          <a:p>
            <a:pPr marL="182563" indent="-182563">
              <a:lnSpc>
                <a:spcPct val="90000"/>
              </a:lnSpc>
              <a:spcBef>
                <a:spcPct val="20000"/>
              </a:spcBef>
            </a:pPr>
            <a:r>
              <a:rPr lang="de-DE" sz="1600" b="0"/>
              <a:t>ISO 19115 / OGC konform</a:t>
            </a:r>
          </a:p>
          <a:p>
            <a:pPr marL="182563" indent="-182563">
              <a:lnSpc>
                <a:spcPct val="90000"/>
              </a:lnSpc>
              <a:spcBef>
                <a:spcPct val="20000"/>
              </a:spcBef>
            </a:pPr>
            <a:r>
              <a:rPr lang="de-DE" sz="1600" b="0"/>
              <a:t>Metadatenserver in einer GDI durch CatalogWeb-Services</a:t>
            </a:r>
          </a:p>
        </p:txBody>
      </p:sp>
      <p:sp>
        <p:nvSpPr>
          <p:cNvPr id="256016" name="Rectangle 45"/>
          <p:cNvSpPr>
            <a:spLocks noChangeArrowheads="1"/>
          </p:cNvSpPr>
          <p:nvPr/>
        </p:nvSpPr>
        <p:spPr bwMode="auto">
          <a:xfrm>
            <a:off x="2490788" y="3276600"/>
            <a:ext cx="6543675" cy="1149350"/>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disy Cadenza – </a:t>
            </a:r>
            <a:r>
              <a:rPr lang="de-DE" i="1">
                <a:solidFill>
                  <a:srgbClr val="91BE32"/>
                </a:solidFill>
              </a:rPr>
              <a:t>Plattform für Spatial Reporting Lösungen</a:t>
            </a:r>
          </a:p>
          <a:p>
            <a:pPr marL="182563" indent="-182563">
              <a:lnSpc>
                <a:spcPct val="90000"/>
              </a:lnSpc>
              <a:spcBef>
                <a:spcPct val="20000"/>
              </a:spcBef>
            </a:pPr>
            <a:r>
              <a:rPr lang="de-DE" sz="1600" b="0"/>
              <a:t>Reporting und GIS in einem integrierten System</a:t>
            </a:r>
          </a:p>
          <a:p>
            <a:pPr marL="182563" indent="-182563">
              <a:lnSpc>
                <a:spcPct val="90000"/>
              </a:lnSpc>
              <a:spcBef>
                <a:spcPct val="20000"/>
              </a:spcBef>
            </a:pPr>
            <a:r>
              <a:rPr lang="de-DE" sz="1600" b="0"/>
              <a:t>Skalierbares Berichtswesen vom Fachnutzer bis zum Web-Reporting</a:t>
            </a:r>
          </a:p>
          <a:p>
            <a:pPr marL="182563" indent="-182563">
              <a:lnSpc>
                <a:spcPct val="90000"/>
              </a:lnSpc>
              <a:spcBef>
                <a:spcPct val="20000"/>
              </a:spcBef>
            </a:pPr>
            <a:r>
              <a:rPr lang="de-DE" sz="1600" b="0"/>
              <a:t>Drehscheibe für Ihr Informationsmanagement</a:t>
            </a:r>
          </a:p>
        </p:txBody>
      </p:sp>
      <p:sp>
        <p:nvSpPr>
          <p:cNvPr id="256017" name="Text Box 46"/>
          <p:cNvSpPr txBox="1">
            <a:spLocks noChangeArrowheads="1"/>
          </p:cNvSpPr>
          <p:nvPr/>
        </p:nvSpPr>
        <p:spPr bwMode="auto">
          <a:xfrm>
            <a:off x="701675" y="874713"/>
            <a:ext cx="8240713" cy="366712"/>
          </a:xfrm>
          <a:prstGeom prst="rect">
            <a:avLst/>
          </a:prstGeom>
          <a:noFill/>
          <a:ln w="9525">
            <a:noFill/>
            <a:miter lim="800000"/>
            <a:headEnd/>
            <a:tailEnd/>
          </a:ln>
        </p:spPr>
        <p:txBody>
          <a:bodyPr>
            <a:spAutoFit/>
          </a:bodyPr>
          <a:lstStyle/>
          <a:p>
            <a:pPr algn="ctr"/>
            <a:r>
              <a:rPr lang="de-DE">
                <a:solidFill>
                  <a:srgbClr val="005DA8"/>
                </a:solidFill>
              </a:rPr>
              <a:t>Mit eigenen Basisprodukten schaffen wir für Kunden optimale Lösungen  </a:t>
            </a:r>
          </a:p>
        </p:txBody>
      </p:sp>
      <p:sp>
        <p:nvSpPr>
          <p:cNvPr id="256018" name="Text Box 47"/>
          <p:cNvSpPr txBox="1">
            <a:spLocks noChangeArrowheads="1"/>
          </p:cNvSpPr>
          <p:nvPr/>
        </p:nvSpPr>
        <p:spPr bwMode="auto">
          <a:xfrm>
            <a:off x="133350" y="266700"/>
            <a:ext cx="2914650" cy="304800"/>
          </a:xfrm>
          <a:prstGeom prst="rect">
            <a:avLst/>
          </a:prstGeom>
          <a:noFill/>
          <a:ln w="9525">
            <a:noFill/>
            <a:miter lim="800000"/>
            <a:headEnd/>
            <a:tailEnd/>
          </a:ln>
        </p:spPr>
        <p:txBody>
          <a:bodyPr>
            <a:spAutoFit/>
          </a:bodyPr>
          <a:lstStyle/>
          <a:p>
            <a:pPr>
              <a:spcBef>
                <a:spcPct val="50000"/>
              </a:spcBef>
            </a:pPr>
            <a:r>
              <a:rPr lang="de-DE" sz="1400" b="0">
                <a:solidFill>
                  <a:srgbClr val="91BE32"/>
                </a:solidFill>
              </a:rPr>
              <a:t>Environment </a:t>
            </a:r>
            <a:r>
              <a:rPr lang="de-DE" sz="1400" b="0">
                <a:solidFill>
                  <a:srgbClr val="91BE32"/>
                </a:solidFill>
                <a:sym typeface="Wingdings 2" pitchFamily="18" charset="2"/>
              </a:rPr>
              <a:t></a:t>
            </a:r>
            <a:r>
              <a:rPr lang="de-DE" sz="1400" b="0">
                <a:solidFill>
                  <a:srgbClr val="91BE32"/>
                </a:solidFill>
              </a:rPr>
              <a:t> Reporting </a:t>
            </a:r>
            <a:r>
              <a:rPr lang="de-DE" sz="1400" b="0">
                <a:solidFill>
                  <a:srgbClr val="91BE32"/>
                </a:solidFill>
                <a:sym typeface="Wingdings 2" pitchFamily="18" charset="2"/>
              </a:rPr>
              <a:t></a:t>
            </a:r>
            <a:r>
              <a:rPr lang="de-DE" sz="1400" b="0">
                <a:solidFill>
                  <a:srgbClr val="91BE32"/>
                </a:solidFill>
              </a:rPr>
              <a:t> GIS</a:t>
            </a:r>
          </a:p>
        </p:txBody>
      </p:sp>
      <p:grpSp>
        <p:nvGrpSpPr>
          <p:cNvPr id="256019" name="Group 22"/>
          <p:cNvGrpSpPr>
            <a:grpSpLocks/>
          </p:cNvGrpSpPr>
          <p:nvPr/>
        </p:nvGrpSpPr>
        <p:grpSpPr bwMode="auto">
          <a:xfrm>
            <a:off x="769938" y="1406525"/>
            <a:ext cx="1547812" cy="1547813"/>
            <a:chOff x="2153" y="1137"/>
            <a:chExt cx="1020" cy="1020"/>
          </a:xfrm>
        </p:grpSpPr>
        <p:pic>
          <p:nvPicPr>
            <p:cNvPr id="256020" name="Picture 23" descr="karte"/>
            <p:cNvPicPr>
              <a:picLocks noChangeAspect="1" noChangeArrowheads="1"/>
            </p:cNvPicPr>
            <p:nvPr/>
          </p:nvPicPr>
          <p:blipFill>
            <a:blip r:embed="rId8"/>
            <a:srcRect/>
            <a:stretch>
              <a:fillRect/>
            </a:stretch>
          </p:blipFill>
          <p:spPr bwMode="auto">
            <a:xfrm>
              <a:off x="2204" y="1299"/>
              <a:ext cx="918" cy="768"/>
            </a:xfrm>
            <a:prstGeom prst="rect">
              <a:avLst/>
            </a:prstGeom>
            <a:noFill/>
            <a:ln w="9525">
              <a:noFill/>
              <a:miter lim="800000"/>
              <a:headEnd/>
              <a:tailEnd/>
            </a:ln>
          </p:spPr>
        </p:pic>
        <p:pic>
          <p:nvPicPr>
            <p:cNvPr id="256021" name="Picture 24" descr="gisterm72dpi-web"/>
            <p:cNvPicPr>
              <a:picLocks noChangeAspect="1" noChangeArrowheads="1"/>
            </p:cNvPicPr>
            <p:nvPr/>
          </p:nvPicPr>
          <p:blipFill>
            <a:blip r:embed="rId9"/>
            <a:srcRect/>
            <a:stretch>
              <a:fillRect/>
            </a:stretch>
          </p:blipFill>
          <p:spPr bwMode="auto">
            <a:xfrm>
              <a:off x="2175" y="1160"/>
              <a:ext cx="952" cy="952"/>
            </a:xfrm>
            <a:prstGeom prst="rect">
              <a:avLst/>
            </a:prstGeom>
            <a:noFill/>
            <a:ln w="9525">
              <a:noFill/>
              <a:miter lim="800000"/>
              <a:headEnd/>
              <a:tailEnd/>
            </a:ln>
          </p:spPr>
        </p:pic>
        <p:sp>
          <p:nvSpPr>
            <p:cNvPr id="256022" name="AutoShape 25"/>
            <p:cNvSpPr>
              <a:spLocks noChangeArrowheads="1"/>
            </p:cNvSpPr>
            <p:nvPr/>
          </p:nvSpPr>
          <p:spPr bwMode="auto">
            <a:xfrm>
              <a:off x="2153" y="1137"/>
              <a:ext cx="1020" cy="1020"/>
            </a:xfrm>
            <a:prstGeom prst="roundRect">
              <a:avLst>
                <a:gd name="adj" fmla="val 16667"/>
              </a:avLst>
            </a:prstGeom>
            <a:noFill/>
            <a:ln w="168275">
              <a:solidFill>
                <a:schemeClr val="bg1"/>
              </a:solidFill>
              <a:round/>
              <a:headEnd/>
              <a:tailEnd/>
            </a:ln>
          </p:spPr>
          <p:txBody>
            <a:bodyPr wrap="none" anchor="ctr"/>
            <a:lstStyle/>
            <a:p>
              <a:pPr algn="ctr"/>
              <a:endParaRPr lang="de-DE"/>
            </a:p>
          </p:txBody>
        </p:sp>
      </p:grpSp>
      <p:sp>
        <p:nvSpPr>
          <p:cNvPr id="256023" name="Rectangle 43"/>
          <p:cNvSpPr>
            <a:spLocks noChangeArrowheads="1"/>
          </p:cNvSpPr>
          <p:nvPr/>
        </p:nvSpPr>
        <p:spPr bwMode="auto">
          <a:xfrm>
            <a:off x="2424113" y="1612900"/>
            <a:ext cx="6075362" cy="1149350"/>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disy GISterm – </a:t>
            </a:r>
            <a:r>
              <a:rPr lang="de-DE" i="1">
                <a:solidFill>
                  <a:srgbClr val="91BE32"/>
                </a:solidFill>
              </a:rPr>
              <a:t>Kompaktes Desktop- und Web-GIS</a:t>
            </a:r>
          </a:p>
          <a:p>
            <a:pPr marL="182563" indent="-182563">
              <a:lnSpc>
                <a:spcPct val="90000"/>
              </a:lnSpc>
              <a:spcBef>
                <a:spcPct val="20000"/>
              </a:spcBef>
            </a:pPr>
            <a:r>
              <a:rPr lang="de-DE" sz="1600" b="0"/>
              <a:t>Kompakte Desktop-GIS-Alternative</a:t>
            </a:r>
          </a:p>
          <a:p>
            <a:pPr marL="182563" indent="-182563">
              <a:lnSpc>
                <a:spcPct val="90000"/>
              </a:lnSpc>
              <a:spcBef>
                <a:spcPct val="20000"/>
              </a:spcBef>
            </a:pPr>
            <a:r>
              <a:rPr lang="de-DE" sz="1600" b="0"/>
              <a:t>Nahtlos integriertes Web-GIS – „</a:t>
            </a:r>
            <a:r>
              <a:rPr lang="de-DE" sz="1600" b="0" i="1"/>
              <a:t>Web-Karten mit drei Klicks</a:t>
            </a:r>
            <a:r>
              <a:rPr lang="de-DE" sz="1600" b="0"/>
              <a:t>“</a:t>
            </a:r>
          </a:p>
          <a:p>
            <a:pPr marL="182563" indent="-182563">
              <a:lnSpc>
                <a:spcPct val="90000"/>
              </a:lnSpc>
              <a:spcBef>
                <a:spcPct val="20000"/>
              </a:spcBef>
            </a:pPr>
            <a:r>
              <a:rPr lang="de-DE" sz="1600" b="0"/>
              <a:t>Ideale Bausteine für Ihre GDI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liennummernplatzhalter 1"/>
          <p:cNvSpPr>
            <a:spLocks noGrp="1"/>
          </p:cNvSpPr>
          <p:nvPr>
            <p:ph type="sldNum" sz="quarter" idx="10"/>
          </p:nvPr>
        </p:nvSpPr>
        <p:spPr/>
        <p:txBody>
          <a:bodyPr/>
          <a:lstStyle/>
          <a:p>
            <a:fld id="{7591880D-497B-4C23-B8DF-1DC7F0AA412D}" type="slidenum">
              <a:rPr lang="de-DE"/>
              <a:pPr/>
              <a:t>6</a:t>
            </a:fld>
            <a:endParaRPr lang="de-DE"/>
          </a:p>
        </p:txBody>
      </p:sp>
      <p:sp>
        <p:nvSpPr>
          <p:cNvPr id="204802" name="Foliennummernplatzhalter 4"/>
          <p:cNvSpPr txBox="1">
            <a:spLocks noGrp="1"/>
          </p:cNvSpPr>
          <p:nvPr/>
        </p:nvSpPr>
        <p:spPr bwMode="auto">
          <a:xfrm>
            <a:off x="0" y="6446838"/>
            <a:ext cx="9144000" cy="476250"/>
          </a:xfrm>
          <a:prstGeom prst="rect">
            <a:avLst/>
          </a:prstGeom>
          <a:noFill/>
          <a:ln w="9525">
            <a:noFill/>
            <a:miter lim="800000"/>
            <a:headEnd/>
            <a:tailEnd/>
          </a:ln>
        </p:spPr>
        <p:txBody>
          <a:bodyPr/>
          <a:lstStyle/>
          <a:p>
            <a:pPr algn="ctr"/>
            <a:fld id="{70E79D46-87EA-49AC-A8E2-2B7614684FFD}" type="slidenum">
              <a:rPr lang="de-DE" sz="1000" b="0">
                <a:solidFill>
                  <a:srgbClr val="D2D9EC"/>
                </a:solidFill>
              </a:rPr>
              <a:pPr algn="ctr"/>
              <a:t>6</a:t>
            </a:fld>
            <a:endParaRPr lang="de-DE" sz="1000" b="0">
              <a:solidFill>
                <a:srgbClr val="D2D9EC"/>
              </a:solidFill>
            </a:endParaRPr>
          </a:p>
        </p:txBody>
      </p:sp>
      <p:sp>
        <p:nvSpPr>
          <p:cNvPr id="204803" name="Rectangle 2"/>
          <p:cNvSpPr>
            <a:spLocks noGrp="1" noChangeArrowheads="1"/>
          </p:cNvSpPr>
          <p:nvPr>
            <p:ph type="title" idx="4294967295"/>
          </p:nvPr>
        </p:nvSpPr>
        <p:spPr/>
        <p:txBody>
          <a:bodyPr/>
          <a:lstStyle/>
          <a:p>
            <a:r>
              <a:rPr lang="de-DE" sz="2000"/>
              <a:t>Verbreitung Umweltinformationssysteme </a:t>
            </a:r>
            <a:br>
              <a:rPr lang="de-DE" sz="2000"/>
            </a:br>
            <a:r>
              <a:rPr lang="de-DE" sz="2000"/>
              <a:t>mit disy Cadenza</a:t>
            </a:r>
          </a:p>
        </p:txBody>
      </p:sp>
      <p:sp>
        <p:nvSpPr>
          <p:cNvPr id="204804" name="Rectangle 3"/>
          <p:cNvSpPr>
            <a:spLocks noGrp="1" noChangeArrowheads="1"/>
          </p:cNvSpPr>
          <p:nvPr>
            <p:ph type="body" sz="half" idx="4294967295"/>
          </p:nvPr>
        </p:nvSpPr>
        <p:spPr>
          <a:xfrm>
            <a:off x="6062663" y="955675"/>
            <a:ext cx="2790825" cy="5795963"/>
          </a:xfrm>
        </p:spPr>
        <p:txBody>
          <a:bodyPr/>
          <a:lstStyle/>
          <a:p>
            <a:pPr>
              <a:lnSpc>
                <a:spcPct val="90000"/>
              </a:lnSpc>
            </a:pPr>
            <a:r>
              <a:rPr lang="de-DE" sz="1400"/>
              <a:t>Ca. 8000 Arbeitsplätze</a:t>
            </a:r>
          </a:p>
          <a:p>
            <a:pPr>
              <a:lnSpc>
                <a:spcPct val="90000"/>
              </a:lnSpc>
            </a:pPr>
            <a:r>
              <a:rPr lang="de-DE" sz="1400"/>
              <a:t>Baden-Württemberg</a:t>
            </a:r>
          </a:p>
          <a:p>
            <a:pPr lvl="1">
              <a:lnSpc>
                <a:spcPct val="90000"/>
              </a:lnSpc>
            </a:pPr>
            <a:r>
              <a:rPr lang="de-DE" sz="1400"/>
              <a:t>UM/LUBW</a:t>
            </a:r>
          </a:p>
          <a:p>
            <a:pPr lvl="1">
              <a:lnSpc>
                <a:spcPct val="90000"/>
              </a:lnSpc>
            </a:pPr>
            <a:r>
              <a:rPr lang="de-DE" sz="1400"/>
              <a:t>LRAs</a:t>
            </a:r>
          </a:p>
          <a:p>
            <a:pPr lvl="1">
              <a:lnSpc>
                <a:spcPct val="90000"/>
              </a:lnSpc>
            </a:pPr>
            <a:r>
              <a:rPr lang="de-DE" sz="1400"/>
              <a:t>MLR</a:t>
            </a:r>
          </a:p>
          <a:p>
            <a:pPr lvl="1">
              <a:lnSpc>
                <a:spcPct val="90000"/>
              </a:lnSpc>
            </a:pPr>
            <a:r>
              <a:rPr lang="de-DE" sz="1400"/>
              <a:t>DZ/eGWR</a:t>
            </a:r>
          </a:p>
          <a:p>
            <a:pPr>
              <a:lnSpc>
                <a:spcPct val="90000"/>
              </a:lnSpc>
            </a:pPr>
            <a:r>
              <a:rPr lang="de-DE" sz="1400"/>
              <a:t>7 Bundesländer</a:t>
            </a:r>
          </a:p>
          <a:p>
            <a:pPr lvl="1">
              <a:lnSpc>
                <a:spcPct val="90000"/>
              </a:lnSpc>
            </a:pPr>
            <a:r>
              <a:rPr lang="de-DE" sz="1400"/>
              <a:t>Baden-Württemberg</a:t>
            </a:r>
          </a:p>
          <a:p>
            <a:pPr lvl="1">
              <a:lnSpc>
                <a:spcPct val="90000"/>
              </a:lnSpc>
            </a:pPr>
            <a:r>
              <a:rPr lang="de-DE" sz="1400"/>
              <a:t>Bayern,</a:t>
            </a:r>
          </a:p>
          <a:p>
            <a:pPr lvl="1">
              <a:lnSpc>
                <a:spcPct val="90000"/>
              </a:lnSpc>
            </a:pPr>
            <a:r>
              <a:rPr lang="de-DE" sz="1400"/>
              <a:t>Thüringen,</a:t>
            </a:r>
          </a:p>
          <a:p>
            <a:pPr lvl="1">
              <a:lnSpc>
                <a:spcPct val="90000"/>
              </a:lnSpc>
            </a:pPr>
            <a:r>
              <a:rPr lang="de-DE" sz="1400"/>
              <a:t>Niedersachsen,</a:t>
            </a:r>
          </a:p>
          <a:p>
            <a:pPr lvl="1">
              <a:lnSpc>
                <a:spcPct val="90000"/>
              </a:lnSpc>
            </a:pPr>
            <a:r>
              <a:rPr lang="de-DE" sz="1400"/>
              <a:t>Sachsen,</a:t>
            </a:r>
          </a:p>
          <a:p>
            <a:pPr lvl="1">
              <a:lnSpc>
                <a:spcPct val="90000"/>
              </a:lnSpc>
            </a:pPr>
            <a:r>
              <a:rPr lang="de-DE" sz="1400"/>
              <a:t>Sachsen-Anhalt,</a:t>
            </a:r>
          </a:p>
          <a:p>
            <a:pPr lvl="1">
              <a:lnSpc>
                <a:spcPct val="90000"/>
              </a:lnSpc>
            </a:pPr>
            <a:r>
              <a:rPr lang="de-DE" sz="1400"/>
              <a:t>Schleswig-Holstein</a:t>
            </a:r>
          </a:p>
          <a:p>
            <a:pPr>
              <a:lnSpc>
                <a:spcPct val="90000"/>
              </a:lnSpc>
            </a:pPr>
            <a:r>
              <a:rPr lang="de-DE" sz="1400"/>
              <a:t>Bund</a:t>
            </a:r>
          </a:p>
          <a:p>
            <a:pPr lvl="1">
              <a:lnSpc>
                <a:spcPct val="90000"/>
              </a:lnSpc>
            </a:pPr>
            <a:r>
              <a:rPr lang="de-DE" sz="1400"/>
              <a:t>BfS, </a:t>
            </a:r>
          </a:p>
          <a:p>
            <a:pPr lvl="1">
              <a:lnSpc>
                <a:spcPct val="90000"/>
              </a:lnSpc>
            </a:pPr>
            <a:r>
              <a:rPr lang="de-DE" sz="1400"/>
              <a:t>BfG, </a:t>
            </a:r>
          </a:p>
          <a:p>
            <a:pPr lvl="1">
              <a:lnSpc>
                <a:spcPct val="90000"/>
              </a:lnSpc>
            </a:pPr>
            <a:r>
              <a:rPr lang="de-DE" sz="1400"/>
              <a:t>UBA,</a:t>
            </a:r>
          </a:p>
          <a:p>
            <a:pPr lvl="1">
              <a:lnSpc>
                <a:spcPct val="90000"/>
              </a:lnSpc>
            </a:pPr>
            <a:r>
              <a:rPr lang="de-DE" sz="1400"/>
              <a:t>BAW</a:t>
            </a:r>
          </a:p>
          <a:p>
            <a:pPr>
              <a:lnSpc>
                <a:spcPct val="90000"/>
              </a:lnSpc>
            </a:pPr>
            <a:r>
              <a:rPr lang="de-DE" sz="1400"/>
              <a:t>Österreich, seit 2006</a:t>
            </a:r>
          </a:p>
          <a:p>
            <a:pPr>
              <a:lnSpc>
                <a:spcPct val="90000"/>
              </a:lnSpc>
            </a:pPr>
            <a:r>
              <a:rPr lang="de-DE" sz="1400"/>
              <a:t>Europa</a:t>
            </a:r>
          </a:p>
          <a:p>
            <a:pPr lvl="1">
              <a:lnSpc>
                <a:spcPct val="90000"/>
              </a:lnSpc>
            </a:pPr>
            <a:r>
              <a:rPr lang="de-DE" sz="1400"/>
              <a:t>F&amp;E Projekte</a:t>
            </a:r>
          </a:p>
        </p:txBody>
      </p:sp>
      <p:pic>
        <p:nvPicPr>
          <p:cNvPr id="204805" name="Picture 5" descr="1gruen1"/>
          <p:cNvPicPr>
            <a:picLocks noChangeAspect="1" noChangeArrowheads="1"/>
          </p:cNvPicPr>
          <p:nvPr/>
        </p:nvPicPr>
        <p:blipFill>
          <a:blip r:embed="rId2"/>
          <a:srcRect/>
          <a:stretch>
            <a:fillRect/>
          </a:stretch>
        </p:blipFill>
        <p:spPr bwMode="auto">
          <a:xfrm>
            <a:off x="7788275" y="4906963"/>
            <a:ext cx="1357313" cy="1952625"/>
          </a:xfrm>
          <a:prstGeom prst="rect">
            <a:avLst/>
          </a:prstGeom>
          <a:noFill/>
          <a:ln w="9525">
            <a:noFill/>
            <a:miter lim="800000"/>
            <a:headEnd/>
            <a:tailEnd/>
          </a:ln>
        </p:spPr>
      </p:pic>
      <p:pic>
        <p:nvPicPr>
          <p:cNvPr id="204806" name="Picture 6" descr="cadenza-umweltthemen"/>
          <p:cNvPicPr>
            <a:picLocks noChangeAspect="1" noChangeArrowheads="1"/>
          </p:cNvPicPr>
          <p:nvPr/>
        </p:nvPicPr>
        <p:blipFill>
          <a:blip r:embed="rId3"/>
          <a:srcRect t="10439"/>
          <a:stretch>
            <a:fillRect/>
          </a:stretch>
        </p:blipFill>
        <p:spPr bwMode="auto">
          <a:xfrm>
            <a:off x="444500" y="1190625"/>
            <a:ext cx="5459413" cy="44132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1"/>
          <p:cNvSpPr>
            <a:spLocks noGrp="1"/>
          </p:cNvSpPr>
          <p:nvPr>
            <p:ph type="sldNum" sz="quarter" idx="10"/>
          </p:nvPr>
        </p:nvSpPr>
        <p:spPr/>
        <p:txBody>
          <a:bodyPr/>
          <a:lstStyle/>
          <a:p>
            <a:fld id="{EDC820C1-90FC-496A-AFB7-62A5E6819C68}" type="slidenum">
              <a:rPr lang="de-DE"/>
              <a:pPr/>
              <a:t>7</a:t>
            </a:fld>
            <a:endParaRPr lang="de-DE"/>
          </a:p>
        </p:txBody>
      </p:sp>
      <p:sp>
        <p:nvSpPr>
          <p:cNvPr id="241673" name="Rectangle 9"/>
          <p:cNvSpPr>
            <a:spLocks noChangeArrowheads="1"/>
          </p:cNvSpPr>
          <p:nvPr/>
        </p:nvSpPr>
        <p:spPr bwMode="auto">
          <a:xfrm>
            <a:off x="-12700" y="0"/>
            <a:ext cx="9156700" cy="503238"/>
          </a:xfrm>
          <a:prstGeom prst="rect">
            <a:avLst/>
          </a:prstGeom>
          <a:noFill/>
          <a:ln w="9525">
            <a:noFill/>
            <a:miter lim="800000"/>
            <a:headEnd/>
            <a:tailEnd/>
          </a:ln>
          <a:effectLst/>
        </p:spPr>
        <p:txBody>
          <a:bodyPr anchor="ctr"/>
          <a:lstStyle/>
          <a:p>
            <a:pPr algn="ctr"/>
            <a:r>
              <a:rPr lang="de-DE" sz="2400" b="0">
                <a:solidFill>
                  <a:schemeClr val="tx2"/>
                </a:solidFill>
              </a:rPr>
              <a:t>Data Warehouse</a:t>
            </a:r>
          </a:p>
        </p:txBody>
      </p:sp>
      <p:sp>
        <p:nvSpPr>
          <p:cNvPr id="241674" name="Rectangle 13"/>
          <p:cNvSpPr>
            <a:spLocks noChangeArrowheads="1"/>
          </p:cNvSpPr>
          <p:nvPr/>
        </p:nvSpPr>
        <p:spPr bwMode="auto">
          <a:xfrm>
            <a:off x="171450" y="838200"/>
            <a:ext cx="5362575" cy="4933950"/>
          </a:xfrm>
          <a:prstGeom prst="rect">
            <a:avLst/>
          </a:prstGeom>
          <a:noFill/>
          <a:ln w="9525">
            <a:noFill/>
            <a:miter lim="800000"/>
            <a:headEnd/>
            <a:tailEnd/>
          </a:ln>
        </p:spPr>
        <p:txBody>
          <a:bodyPr>
            <a:spAutoFit/>
          </a:bodyPr>
          <a:lstStyle/>
          <a:p>
            <a:pPr marL="182563" indent="-182563">
              <a:spcBef>
                <a:spcPct val="20000"/>
              </a:spcBef>
              <a:buFontTx/>
              <a:buBlip>
                <a:blip r:embed="rId2"/>
              </a:buBlip>
            </a:pPr>
            <a:r>
              <a:rPr lang="de-DE" b="0"/>
              <a:t>Trennung Datenerfassung, übergreifende Auswertung</a:t>
            </a:r>
          </a:p>
          <a:p>
            <a:pPr marL="182563" indent="-182563">
              <a:spcBef>
                <a:spcPct val="20000"/>
              </a:spcBef>
              <a:buFontTx/>
              <a:buBlip>
                <a:blip r:embed="rId2"/>
              </a:buBlip>
            </a:pPr>
            <a:r>
              <a:rPr lang="de-DE" b="0"/>
              <a:t>Schemakonstrukte (Erweiterbarkeit, Flexibilität)</a:t>
            </a:r>
          </a:p>
          <a:p>
            <a:pPr marL="182563" indent="-182563">
              <a:spcBef>
                <a:spcPct val="20000"/>
              </a:spcBef>
              <a:buFontTx/>
              <a:buBlip>
                <a:blip r:embed="rId2"/>
              </a:buBlip>
            </a:pPr>
            <a:r>
              <a:rPr lang="de-DE" b="0"/>
              <a:t>Technologien (ETL-Werkzeug,…)</a:t>
            </a:r>
          </a:p>
          <a:p>
            <a:pPr marL="182563" indent="-182563">
              <a:spcBef>
                <a:spcPct val="20000"/>
              </a:spcBef>
              <a:buFontTx/>
              <a:buBlip>
                <a:blip r:embed="rId2"/>
              </a:buBlip>
            </a:pPr>
            <a:endParaRPr lang="de-DE" b="0"/>
          </a:p>
          <a:p>
            <a:pPr marL="182563" indent="-182563">
              <a:spcBef>
                <a:spcPct val="20000"/>
              </a:spcBef>
              <a:buFontTx/>
              <a:buBlip>
                <a:blip r:embed="rId2"/>
              </a:buBlip>
            </a:pPr>
            <a:r>
              <a:rPr lang="de-DE" b="0"/>
              <a:t>Komplexität und Kosten reduziert</a:t>
            </a:r>
          </a:p>
          <a:p>
            <a:pPr marL="182563" indent="-182563">
              <a:spcBef>
                <a:spcPct val="20000"/>
              </a:spcBef>
              <a:buFontTx/>
              <a:buBlip>
                <a:blip r:embed="rId2"/>
              </a:buBlip>
            </a:pPr>
            <a:endParaRPr lang="de-DE" b="0"/>
          </a:p>
          <a:p>
            <a:pPr marL="182563" indent="-182563">
              <a:spcBef>
                <a:spcPct val="20000"/>
              </a:spcBef>
              <a:buFontTx/>
              <a:buBlip>
                <a:blip r:embed="rId2"/>
              </a:buBlip>
            </a:pPr>
            <a:r>
              <a:rPr lang="de-DE" b="0"/>
              <a:t>Schwerpunkte im Umwelt-DWH</a:t>
            </a:r>
          </a:p>
          <a:p>
            <a:pPr marL="742950" lvl="1" indent="-285750">
              <a:spcBef>
                <a:spcPct val="20000"/>
              </a:spcBef>
              <a:buFontTx/>
              <a:buBlip>
                <a:blip r:embed="rId2"/>
              </a:buBlip>
            </a:pPr>
            <a:r>
              <a:rPr lang="de-DE" b="0"/>
              <a:t>Nicht nur numerische Auswertungen</a:t>
            </a:r>
          </a:p>
          <a:p>
            <a:pPr marL="742950" lvl="1" indent="-285750">
              <a:spcBef>
                <a:spcPct val="20000"/>
              </a:spcBef>
              <a:buFontTx/>
              <a:buBlip>
                <a:blip r:embed="rId2"/>
              </a:buBlip>
            </a:pPr>
            <a:r>
              <a:rPr lang="de-DE" b="0"/>
              <a:t>Objekte</a:t>
            </a:r>
          </a:p>
          <a:p>
            <a:pPr marL="742950" lvl="1" indent="-285750">
              <a:spcBef>
                <a:spcPct val="20000"/>
              </a:spcBef>
              <a:buFontTx/>
              <a:buBlip>
                <a:blip r:embed="rId2"/>
              </a:buBlip>
            </a:pPr>
            <a:r>
              <a:rPr lang="de-DE" b="0"/>
              <a:t>Messwerte: Messwert + Kennung,..</a:t>
            </a:r>
          </a:p>
          <a:p>
            <a:pPr marL="742950" lvl="1" indent="-285750">
              <a:spcBef>
                <a:spcPct val="20000"/>
              </a:spcBef>
              <a:buFontTx/>
              <a:buBlip>
                <a:blip r:embed="rId2"/>
              </a:buBlip>
            </a:pPr>
            <a:r>
              <a:rPr lang="de-DE" b="0"/>
              <a:t>Spezielle Aggregationsmethoden</a:t>
            </a:r>
          </a:p>
          <a:p>
            <a:pPr marL="742950" lvl="1" indent="-285750">
              <a:spcBef>
                <a:spcPct val="20000"/>
              </a:spcBef>
              <a:buFontTx/>
              <a:buBlip>
                <a:blip r:embed="rId2"/>
              </a:buBlip>
            </a:pPr>
            <a:r>
              <a:rPr lang="de-DE" b="0"/>
              <a:t>Langlebige Daten</a:t>
            </a:r>
          </a:p>
          <a:p>
            <a:pPr marL="742950" lvl="1" indent="-285750">
              <a:spcBef>
                <a:spcPct val="20000"/>
              </a:spcBef>
              <a:buFontTx/>
              <a:buBlip>
                <a:blip r:embed="rId2"/>
              </a:buBlip>
            </a:pPr>
            <a:r>
              <a:rPr lang="de-DE" b="0"/>
              <a:t>Geodaten</a:t>
            </a:r>
          </a:p>
          <a:p>
            <a:pPr marL="182563" indent="-182563">
              <a:spcBef>
                <a:spcPct val="20000"/>
              </a:spcBef>
              <a:buFontTx/>
              <a:buBlip>
                <a:blip r:embed="rId2"/>
              </a:buBlip>
            </a:pPr>
            <a:endParaRPr lang="de-DE" b="0"/>
          </a:p>
        </p:txBody>
      </p:sp>
      <p:pic>
        <p:nvPicPr>
          <p:cNvPr id="241675" name="Picture 11"/>
          <p:cNvPicPr>
            <a:picLocks noChangeAspect="1" noChangeArrowheads="1"/>
          </p:cNvPicPr>
          <p:nvPr/>
        </p:nvPicPr>
        <p:blipFill>
          <a:blip r:embed="rId3"/>
          <a:srcRect/>
          <a:stretch>
            <a:fillRect/>
          </a:stretch>
        </p:blipFill>
        <p:spPr bwMode="auto">
          <a:xfrm>
            <a:off x="5700713" y="1008063"/>
            <a:ext cx="2647950" cy="4525962"/>
          </a:xfrm>
          <a:prstGeom prst="rect">
            <a:avLst/>
          </a:prstGeom>
          <a:noFill/>
          <a:ln w="9525">
            <a:noFill/>
            <a:miter lim="800000"/>
            <a:headEnd/>
            <a:tailEnd/>
          </a:ln>
          <a:effectLst/>
        </p:spPr>
      </p:pic>
      <p:pic>
        <p:nvPicPr>
          <p:cNvPr id="241676" name="Picture 5" descr="1gruen1"/>
          <p:cNvPicPr>
            <a:picLocks noChangeAspect="1" noChangeArrowheads="1"/>
          </p:cNvPicPr>
          <p:nvPr/>
        </p:nvPicPr>
        <p:blipFill>
          <a:blip r:embed="rId4"/>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1"/>
          <p:cNvSpPr>
            <a:spLocks noGrp="1"/>
          </p:cNvSpPr>
          <p:nvPr>
            <p:ph type="sldNum" sz="quarter" idx="10"/>
          </p:nvPr>
        </p:nvSpPr>
        <p:spPr/>
        <p:txBody>
          <a:bodyPr/>
          <a:lstStyle/>
          <a:p>
            <a:fld id="{F06CB236-B172-42B3-931E-48A87FBC6262}" type="slidenum">
              <a:rPr lang="de-DE"/>
              <a:pPr/>
              <a:t>8</a:t>
            </a:fld>
            <a:endParaRPr lang="de-DE"/>
          </a:p>
        </p:txBody>
      </p:sp>
      <p:sp>
        <p:nvSpPr>
          <p:cNvPr id="246789" name="Rectangle 5"/>
          <p:cNvSpPr>
            <a:spLocks noChangeArrowheads="1"/>
          </p:cNvSpPr>
          <p:nvPr/>
        </p:nvSpPr>
        <p:spPr bwMode="auto">
          <a:xfrm>
            <a:off x="0" y="0"/>
            <a:ext cx="9156700" cy="503238"/>
          </a:xfrm>
          <a:prstGeom prst="rect">
            <a:avLst/>
          </a:prstGeom>
          <a:noFill/>
          <a:ln w="9525">
            <a:noFill/>
            <a:miter lim="800000"/>
            <a:headEnd/>
            <a:tailEnd/>
          </a:ln>
          <a:effectLst/>
        </p:spPr>
        <p:txBody>
          <a:bodyPr anchor="ctr"/>
          <a:lstStyle/>
          <a:p>
            <a:pPr algn="ctr"/>
            <a:r>
              <a:rPr lang="de-DE" sz="2400" b="0">
                <a:solidFill>
                  <a:schemeClr val="tx2"/>
                </a:solidFill>
              </a:rPr>
              <a:t>Data Warehouse mit Fachanwendung</a:t>
            </a:r>
          </a:p>
        </p:txBody>
      </p:sp>
      <p:sp>
        <p:nvSpPr>
          <p:cNvPr id="246790" name="Rectangle 13"/>
          <p:cNvSpPr>
            <a:spLocks noChangeArrowheads="1"/>
          </p:cNvSpPr>
          <p:nvPr/>
        </p:nvSpPr>
        <p:spPr bwMode="auto">
          <a:xfrm>
            <a:off x="184150" y="838200"/>
            <a:ext cx="5362575" cy="5973763"/>
          </a:xfrm>
          <a:prstGeom prst="rect">
            <a:avLst/>
          </a:prstGeom>
          <a:noFill/>
          <a:ln w="9525">
            <a:noFill/>
            <a:miter lim="800000"/>
            <a:headEnd/>
            <a:tailEnd/>
          </a:ln>
        </p:spPr>
        <p:txBody>
          <a:bodyPr>
            <a:spAutoFit/>
          </a:bodyPr>
          <a:lstStyle/>
          <a:p>
            <a:pPr marL="182563" indent="-182563">
              <a:lnSpc>
                <a:spcPct val="90000"/>
              </a:lnSpc>
              <a:spcBef>
                <a:spcPct val="20000"/>
              </a:spcBef>
            </a:pPr>
            <a:r>
              <a:rPr lang="de-DE">
                <a:solidFill>
                  <a:srgbClr val="91BE32"/>
                </a:solidFill>
              </a:rPr>
              <a:t>Neue Fachanwendung - Weitere Konsolidierung</a:t>
            </a:r>
            <a:endParaRPr lang="de-DE" i="1">
              <a:solidFill>
                <a:srgbClr val="91BE32"/>
              </a:solidFill>
            </a:endParaRPr>
          </a:p>
          <a:p>
            <a:pPr marL="182563" indent="-182563">
              <a:lnSpc>
                <a:spcPct val="90000"/>
              </a:lnSpc>
              <a:spcBef>
                <a:spcPct val="20000"/>
              </a:spcBef>
            </a:pPr>
            <a:endParaRPr lang="de-DE" sz="1600" b="0"/>
          </a:p>
          <a:p>
            <a:pPr marL="182563" indent="-182563">
              <a:spcBef>
                <a:spcPct val="20000"/>
              </a:spcBef>
              <a:buFontTx/>
              <a:buBlip>
                <a:blip r:embed="rId2"/>
              </a:buBlip>
            </a:pPr>
            <a:r>
              <a:rPr lang="de-DE" b="0"/>
              <a:t>Datenbank</a:t>
            </a:r>
          </a:p>
          <a:p>
            <a:pPr marL="742950" lvl="1" indent="-285750">
              <a:spcBef>
                <a:spcPct val="20000"/>
              </a:spcBef>
              <a:buFontTx/>
              <a:buBlip>
                <a:blip r:embed="rId2"/>
              </a:buBlip>
            </a:pPr>
            <a:r>
              <a:rPr lang="de-DE" b="0"/>
              <a:t>Gemeinsame Schlüssellisten</a:t>
            </a:r>
          </a:p>
          <a:p>
            <a:pPr marL="742950" lvl="1" indent="-285750">
              <a:spcBef>
                <a:spcPct val="20000"/>
              </a:spcBef>
              <a:buFontTx/>
              <a:buBlip>
                <a:blip r:embed="rId2"/>
              </a:buBlip>
            </a:pPr>
            <a:r>
              <a:rPr lang="de-DE" b="0"/>
              <a:t>Einheitliche Schemamodellierung</a:t>
            </a:r>
          </a:p>
          <a:p>
            <a:pPr marL="742950" lvl="1" indent="-285750">
              <a:spcBef>
                <a:spcPct val="20000"/>
              </a:spcBef>
              <a:buFontTx/>
              <a:buBlip>
                <a:blip r:embed="rId2"/>
              </a:buBlip>
            </a:pPr>
            <a:r>
              <a:rPr lang="de-DE" b="0"/>
              <a:t>Übergreifende Auswerteteile: Pflege asynchron, über „Queue“s</a:t>
            </a:r>
          </a:p>
          <a:p>
            <a:pPr marL="742950" lvl="1" indent="-285750">
              <a:spcBef>
                <a:spcPct val="20000"/>
              </a:spcBef>
              <a:buFontTx/>
              <a:buBlip>
                <a:blip r:embed="rId2"/>
              </a:buBlip>
            </a:pPr>
            <a:r>
              <a:rPr lang="de-DE" b="0"/>
              <a:t>Datenerfassung priorisiert</a:t>
            </a:r>
          </a:p>
          <a:p>
            <a:pPr marL="182563" indent="-182563">
              <a:spcBef>
                <a:spcPct val="20000"/>
              </a:spcBef>
              <a:buFontTx/>
              <a:buBlip>
                <a:blip r:embed="rId2"/>
              </a:buBlip>
            </a:pPr>
            <a:r>
              <a:rPr lang="de-DE" b="0"/>
              <a:t>Anwendung</a:t>
            </a:r>
          </a:p>
          <a:p>
            <a:pPr marL="742950" lvl="1" indent="-285750">
              <a:spcBef>
                <a:spcPct val="20000"/>
              </a:spcBef>
              <a:buFontTx/>
              <a:buBlip>
                <a:blip r:embed="rId2"/>
              </a:buBlip>
            </a:pPr>
            <a:r>
              <a:rPr lang="de-DE" b="0"/>
              <a:t>Single-sign-on</a:t>
            </a:r>
          </a:p>
          <a:p>
            <a:pPr marL="742950" lvl="1" indent="-285750">
              <a:spcBef>
                <a:spcPct val="20000"/>
              </a:spcBef>
              <a:buFontTx/>
              <a:buBlip>
                <a:blip r:embed="rId2"/>
              </a:buBlip>
            </a:pPr>
            <a:r>
              <a:rPr lang="de-DE" b="0"/>
              <a:t>Übergang in beide Richtungen</a:t>
            </a:r>
          </a:p>
          <a:p>
            <a:pPr marL="742950" lvl="1" indent="-285750">
              <a:spcBef>
                <a:spcPct val="20000"/>
              </a:spcBef>
              <a:buFontTx/>
              <a:buBlip>
                <a:blip r:embed="rId2"/>
              </a:buBlip>
            </a:pPr>
            <a:r>
              <a:rPr lang="de-DE" b="0"/>
              <a:t>Basisinfrastruktur der DW-Anwendung</a:t>
            </a:r>
          </a:p>
          <a:p>
            <a:pPr marL="182563" indent="-182563">
              <a:spcBef>
                <a:spcPct val="20000"/>
              </a:spcBef>
              <a:buFontTx/>
              <a:buBlip>
                <a:blip r:embed="rId2"/>
              </a:buBlip>
            </a:pPr>
            <a:r>
              <a:rPr lang="de-DE" b="0"/>
              <a:t>Vorteile</a:t>
            </a:r>
          </a:p>
          <a:p>
            <a:pPr marL="742950" lvl="1" indent="-285750">
              <a:spcBef>
                <a:spcPct val="20000"/>
              </a:spcBef>
              <a:buFontTx/>
              <a:buBlip>
                <a:blip r:embed="rId2"/>
              </a:buBlip>
            </a:pPr>
            <a:r>
              <a:rPr lang="de-DE" b="0"/>
              <a:t>Entwicklung, Fachliche Administration einfacher (keine Datenübernahmen und –prüfungen)</a:t>
            </a:r>
          </a:p>
          <a:p>
            <a:pPr marL="742950" lvl="1" indent="-285750">
              <a:spcBef>
                <a:spcPct val="20000"/>
              </a:spcBef>
              <a:buFontTx/>
              <a:buBlip>
                <a:blip r:embed="rId2"/>
              </a:buBlip>
            </a:pPr>
            <a:r>
              <a:rPr lang="de-DE" b="0"/>
              <a:t>Aktuelle Daten</a:t>
            </a:r>
          </a:p>
          <a:p>
            <a:pPr marL="742950" lvl="1" indent="-285750">
              <a:spcBef>
                <a:spcPct val="20000"/>
              </a:spcBef>
              <a:buFontTx/>
              <a:buBlip>
                <a:blip r:embed="rId2"/>
              </a:buBlip>
            </a:pPr>
            <a:r>
              <a:rPr lang="de-DE" b="0"/>
              <a:t>Einheitliche Benutzeroberfläche </a:t>
            </a:r>
          </a:p>
        </p:txBody>
      </p:sp>
      <p:pic>
        <p:nvPicPr>
          <p:cNvPr id="246791" name="Picture 7"/>
          <p:cNvPicPr>
            <a:picLocks noChangeAspect="1" noChangeArrowheads="1"/>
          </p:cNvPicPr>
          <p:nvPr/>
        </p:nvPicPr>
        <p:blipFill>
          <a:blip r:embed="rId3"/>
          <a:srcRect/>
          <a:stretch>
            <a:fillRect/>
          </a:stretch>
        </p:blipFill>
        <p:spPr bwMode="auto">
          <a:xfrm>
            <a:off x="4908550" y="969963"/>
            <a:ext cx="3797300" cy="4525962"/>
          </a:xfrm>
          <a:prstGeom prst="rect">
            <a:avLst/>
          </a:prstGeom>
          <a:noFill/>
          <a:ln w="9525">
            <a:noFill/>
            <a:miter lim="800000"/>
            <a:headEnd/>
            <a:tailEnd/>
          </a:ln>
          <a:effectLst/>
        </p:spPr>
      </p:pic>
      <p:pic>
        <p:nvPicPr>
          <p:cNvPr id="246792" name="Picture 5" descr="1gruen1"/>
          <p:cNvPicPr>
            <a:picLocks noChangeAspect="1" noChangeArrowheads="1"/>
          </p:cNvPicPr>
          <p:nvPr/>
        </p:nvPicPr>
        <p:blipFill>
          <a:blip r:embed="rId4"/>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1"/>
          <p:cNvSpPr>
            <a:spLocks noGrp="1"/>
          </p:cNvSpPr>
          <p:nvPr>
            <p:ph type="sldNum" sz="quarter" idx="10"/>
          </p:nvPr>
        </p:nvSpPr>
        <p:spPr/>
        <p:txBody>
          <a:bodyPr/>
          <a:lstStyle/>
          <a:p>
            <a:fld id="{1F87A60B-4BD3-46D1-972E-CE9D41FF8C39}" type="slidenum">
              <a:rPr lang="de-DE"/>
              <a:pPr/>
              <a:t>9</a:t>
            </a:fld>
            <a:endParaRPr lang="de-DE"/>
          </a:p>
        </p:txBody>
      </p:sp>
      <p:sp>
        <p:nvSpPr>
          <p:cNvPr id="247824" name="Rectangle 16"/>
          <p:cNvSpPr>
            <a:spLocks noChangeArrowheads="1"/>
          </p:cNvSpPr>
          <p:nvPr/>
        </p:nvSpPr>
        <p:spPr bwMode="auto">
          <a:xfrm>
            <a:off x="-184150" y="0"/>
            <a:ext cx="9156700" cy="503238"/>
          </a:xfrm>
          <a:prstGeom prst="rect">
            <a:avLst/>
          </a:prstGeom>
          <a:noFill/>
          <a:ln w="9525">
            <a:noFill/>
            <a:miter lim="800000"/>
            <a:headEnd/>
            <a:tailEnd/>
          </a:ln>
          <a:effectLst/>
        </p:spPr>
        <p:txBody>
          <a:bodyPr anchor="ctr"/>
          <a:lstStyle/>
          <a:p>
            <a:pPr algn="ctr"/>
            <a:r>
              <a:rPr lang="de-DE" sz="2400" b="0">
                <a:solidFill>
                  <a:schemeClr val="tx2"/>
                </a:solidFill>
              </a:rPr>
              <a:t>Data Warehouse – Geodaten</a:t>
            </a:r>
          </a:p>
        </p:txBody>
      </p:sp>
      <p:sp>
        <p:nvSpPr>
          <p:cNvPr id="247825" name="Rectangle 13"/>
          <p:cNvSpPr>
            <a:spLocks noChangeArrowheads="1"/>
          </p:cNvSpPr>
          <p:nvPr/>
        </p:nvSpPr>
        <p:spPr bwMode="auto">
          <a:xfrm>
            <a:off x="203200" y="838200"/>
            <a:ext cx="5362575" cy="3248025"/>
          </a:xfrm>
          <a:prstGeom prst="rect">
            <a:avLst/>
          </a:prstGeom>
          <a:noFill/>
          <a:ln w="9525">
            <a:noFill/>
            <a:miter lim="800000"/>
            <a:headEnd/>
            <a:tailEnd/>
          </a:ln>
        </p:spPr>
        <p:txBody>
          <a:bodyPr>
            <a:spAutoFit/>
          </a:bodyPr>
          <a:lstStyle/>
          <a:p>
            <a:pPr marL="182563" indent="-182563">
              <a:lnSpc>
                <a:spcPct val="90000"/>
              </a:lnSpc>
              <a:spcBef>
                <a:spcPct val="20000"/>
              </a:spcBef>
            </a:pPr>
            <a:endParaRPr lang="de-DE" sz="1600" b="0"/>
          </a:p>
          <a:p>
            <a:pPr marL="182563" indent="-182563">
              <a:spcBef>
                <a:spcPct val="20000"/>
              </a:spcBef>
              <a:buFontTx/>
              <a:buBlip>
                <a:blip r:embed="rId2"/>
              </a:buBlip>
            </a:pPr>
            <a:r>
              <a:rPr lang="de-DE" b="0"/>
              <a:t>Standardfall: in DBMS</a:t>
            </a:r>
          </a:p>
          <a:p>
            <a:pPr marL="182563" indent="-182563">
              <a:spcBef>
                <a:spcPct val="20000"/>
              </a:spcBef>
              <a:buFontTx/>
              <a:buBlip>
                <a:blip r:embed="rId2"/>
              </a:buBlip>
            </a:pPr>
            <a:endParaRPr lang="de-DE" b="0"/>
          </a:p>
          <a:p>
            <a:pPr marL="182563" indent="-182563">
              <a:spcBef>
                <a:spcPct val="20000"/>
              </a:spcBef>
              <a:buFontTx/>
              <a:buBlip>
                <a:blip r:embed="rId2"/>
              </a:buBlip>
            </a:pPr>
            <a:r>
              <a:rPr lang="de-DE" b="0"/>
              <a:t>Standardisierte GIS-Schnittstellen</a:t>
            </a:r>
          </a:p>
          <a:p>
            <a:pPr marL="742950" lvl="1" indent="-285750">
              <a:spcBef>
                <a:spcPct val="20000"/>
              </a:spcBef>
              <a:buFontTx/>
              <a:buBlip>
                <a:blip r:embed="rId2"/>
              </a:buBlip>
            </a:pPr>
            <a:r>
              <a:rPr lang="de-DE" sz="1600" b="0"/>
              <a:t>WFS,WMS,…</a:t>
            </a:r>
          </a:p>
          <a:p>
            <a:pPr marL="182563" indent="-182563">
              <a:spcBef>
                <a:spcPct val="20000"/>
              </a:spcBef>
              <a:buFontTx/>
              <a:buBlip>
                <a:blip r:embed="rId2"/>
              </a:buBlip>
            </a:pPr>
            <a:r>
              <a:rPr lang="de-DE" b="0"/>
              <a:t>Hintergrundthemen</a:t>
            </a:r>
          </a:p>
          <a:p>
            <a:pPr marL="182563" indent="-182563">
              <a:spcBef>
                <a:spcPct val="20000"/>
              </a:spcBef>
              <a:buFontTx/>
              <a:buBlip>
                <a:blip r:embed="rId2"/>
              </a:buBlip>
            </a:pPr>
            <a:r>
              <a:rPr lang="de-DE" b="0"/>
              <a:t>„Graphische Integration“</a:t>
            </a:r>
          </a:p>
          <a:p>
            <a:pPr marL="182563" indent="-182563">
              <a:spcBef>
                <a:spcPct val="20000"/>
              </a:spcBef>
              <a:buFontTx/>
              <a:buBlip>
                <a:blip r:embed="rId2"/>
              </a:buBlip>
            </a:pPr>
            <a:endParaRPr lang="de-DE" b="0"/>
          </a:p>
          <a:p>
            <a:pPr marL="182563" indent="-182563">
              <a:spcBef>
                <a:spcPct val="20000"/>
              </a:spcBef>
              <a:buFontTx/>
              <a:buBlip>
                <a:blip r:embed="rId2"/>
              </a:buBlip>
            </a:pPr>
            <a:r>
              <a:rPr lang="de-DE" b="0"/>
              <a:t>Integration mit Fachdaten ?!</a:t>
            </a:r>
          </a:p>
          <a:p>
            <a:pPr marL="182563" indent="-182563">
              <a:spcBef>
                <a:spcPct val="20000"/>
              </a:spcBef>
              <a:buFontTx/>
              <a:buBlip>
                <a:blip r:embed="rId2"/>
              </a:buBlip>
            </a:pPr>
            <a:endParaRPr lang="de-DE" b="0"/>
          </a:p>
        </p:txBody>
      </p:sp>
      <p:pic>
        <p:nvPicPr>
          <p:cNvPr id="247826" name="Picture 18"/>
          <p:cNvPicPr>
            <a:picLocks noChangeAspect="1" noChangeArrowheads="1"/>
          </p:cNvPicPr>
          <p:nvPr/>
        </p:nvPicPr>
        <p:blipFill>
          <a:blip r:embed="rId3"/>
          <a:srcRect/>
          <a:stretch>
            <a:fillRect/>
          </a:stretch>
        </p:blipFill>
        <p:spPr bwMode="auto">
          <a:xfrm>
            <a:off x="4662488" y="1047750"/>
            <a:ext cx="4310062" cy="4525963"/>
          </a:xfrm>
          <a:prstGeom prst="rect">
            <a:avLst/>
          </a:prstGeom>
          <a:noFill/>
          <a:ln w="9525">
            <a:noFill/>
            <a:miter lim="800000"/>
            <a:headEnd/>
            <a:tailEnd/>
          </a:ln>
          <a:effectLst/>
        </p:spPr>
      </p:pic>
      <p:pic>
        <p:nvPicPr>
          <p:cNvPr id="247827" name="Picture 5" descr="1gruen1"/>
          <p:cNvPicPr>
            <a:picLocks noChangeAspect="1" noChangeArrowheads="1"/>
          </p:cNvPicPr>
          <p:nvPr/>
        </p:nvPicPr>
        <p:blipFill>
          <a:blip r:embed="rId4"/>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3"/>
          <p:cNvSpPr>
            <a:spLocks noGrp="1"/>
          </p:cNvSpPr>
          <p:nvPr>
            <p:ph type="sldNum" sz="quarter" idx="10"/>
          </p:nvPr>
        </p:nvSpPr>
        <p:spPr/>
        <p:txBody>
          <a:bodyPr/>
          <a:lstStyle/>
          <a:p>
            <a:fld id="{1CBA99C6-71DA-44CE-B36A-42FA24B6FE86}" type="slidenum">
              <a:rPr lang="de-DE"/>
              <a:pPr/>
              <a:t>10</a:t>
            </a:fld>
            <a:endParaRPr lang="de-DE"/>
          </a:p>
        </p:txBody>
      </p:sp>
      <p:sp>
        <p:nvSpPr>
          <p:cNvPr id="198675" name="Rectangle 19"/>
          <p:cNvSpPr>
            <a:spLocks noGrp="1" noChangeArrowheads="1"/>
          </p:cNvSpPr>
          <p:nvPr>
            <p:ph type="title"/>
          </p:nvPr>
        </p:nvSpPr>
        <p:spPr/>
        <p:txBody>
          <a:bodyPr/>
          <a:lstStyle/>
          <a:p>
            <a:r>
              <a:rPr lang="de-DE"/>
              <a:t>Data Warehouse – Massendaten (Messdaten)</a:t>
            </a:r>
          </a:p>
        </p:txBody>
      </p:sp>
      <p:sp>
        <p:nvSpPr>
          <p:cNvPr id="198677" name="Rectangle 13"/>
          <p:cNvSpPr>
            <a:spLocks noChangeArrowheads="1"/>
          </p:cNvSpPr>
          <p:nvPr/>
        </p:nvSpPr>
        <p:spPr bwMode="auto">
          <a:xfrm>
            <a:off x="171450" y="838200"/>
            <a:ext cx="5362575" cy="1597025"/>
          </a:xfrm>
          <a:prstGeom prst="rect">
            <a:avLst/>
          </a:prstGeom>
          <a:noFill/>
          <a:ln w="9525">
            <a:noFill/>
            <a:miter lim="800000"/>
            <a:headEnd/>
            <a:tailEnd/>
          </a:ln>
        </p:spPr>
        <p:txBody>
          <a:bodyPr>
            <a:spAutoFit/>
          </a:bodyPr>
          <a:lstStyle/>
          <a:p>
            <a:pPr marL="182563" indent="-182563">
              <a:lnSpc>
                <a:spcPct val="90000"/>
              </a:lnSpc>
              <a:spcBef>
                <a:spcPct val="20000"/>
              </a:spcBef>
            </a:pPr>
            <a:endParaRPr lang="de-DE" sz="1600" b="0"/>
          </a:p>
          <a:p>
            <a:pPr marL="182563" indent="-182563">
              <a:spcBef>
                <a:spcPct val="20000"/>
              </a:spcBef>
              <a:buFontTx/>
              <a:buBlip>
                <a:blip r:embed="rId2"/>
              </a:buBlip>
            </a:pPr>
            <a:r>
              <a:rPr lang="de-DE" b="0"/>
              <a:t>Spezialdienste für Massendaten</a:t>
            </a:r>
          </a:p>
          <a:p>
            <a:pPr marL="182563" indent="-182563">
              <a:spcBef>
                <a:spcPct val="20000"/>
              </a:spcBef>
              <a:buFontTx/>
              <a:buBlip>
                <a:blip r:embed="rId2"/>
              </a:buBlip>
            </a:pPr>
            <a:r>
              <a:rPr lang="de-DE" b="0"/>
              <a:t>Integration aggregierter Werte</a:t>
            </a:r>
          </a:p>
          <a:p>
            <a:pPr marL="742950" lvl="1" indent="-285750">
              <a:spcBef>
                <a:spcPct val="20000"/>
              </a:spcBef>
              <a:buFontTx/>
              <a:buBlip>
                <a:blip r:embed="rId2"/>
              </a:buBlip>
            </a:pPr>
            <a:r>
              <a:rPr lang="de-DE" sz="1600" b="0"/>
              <a:t>Übergreifend reicht meist aus</a:t>
            </a:r>
          </a:p>
          <a:p>
            <a:pPr marL="182563" indent="-182563">
              <a:spcBef>
                <a:spcPct val="20000"/>
              </a:spcBef>
              <a:buFontTx/>
              <a:buBlip>
                <a:blip r:embed="rId2"/>
              </a:buBlip>
            </a:pPr>
            <a:endParaRPr lang="de-DE" b="0"/>
          </a:p>
        </p:txBody>
      </p:sp>
      <p:pic>
        <p:nvPicPr>
          <p:cNvPr id="198679" name="Picture 5" descr="1gruen1"/>
          <p:cNvPicPr>
            <a:picLocks noChangeAspect="1" noChangeArrowheads="1"/>
          </p:cNvPicPr>
          <p:nvPr/>
        </p:nvPicPr>
        <p:blipFill>
          <a:blip r:embed="rId3"/>
          <a:srcRect/>
          <a:stretch>
            <a:fillRect/>
          </a:stretch>
        </p:blipFill>
        <p:spPr bwMode="auto">
          <a:xfrm>
            <a:off x="7788275" y="4906963"/>
            <a:ext cx="1357313" cy="1952625"/>
          </a:xfrm>
          <a:prstGeom prst="rect">
            <a:avLst/>
          </a:prstGeom>
          <a:noFill/>
          <a:ln w="9525">
            <a:noFill/>
            <a:miter lim="800000"/>
            <a:headEnd/>
            <a:tailEnd/>
          </a:ln>
        </p:spPr>
      </p:pic>
      <p:pic>
        <p:nvPicPr>
          <p:cNvPr id="198680" name="Picture 24"/>
          <p:cNvPicPr>
            <a:picLocks noChangeAspect="1" noChangeArrowheads="1"/>
          </p:cNvPicPr>
          <p:nvPr/>
        </p:nvPicPr>
        <p:blipFill>
          <a:blip r:embed="rId4"/>
          <a:srcRect/>
          <a:stretch>
            <a:fillRect/>
          </a:stretch>
        </p:blipFill>
        <p:spPr bwMode="auto">
          <a:xfrm>
            <a:off x="4608513" y="1314450"/>
            <a:ext cx="3546475" cy="400367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3"/>
          <p:cNvSpPr>
            <a:spLocks noGrp="1"/>
          </p:cNvSpPr>
          <p:nvPr>
            <p:ph type="sldNum" sz="quarter" idx="10"/>
          </p:nvPr>
        </p:nvSpPr>
        <p:spPr/>
        <p:txBody>
          <a:bodyPr/>
          <a:lstStyle/>
          <a:p>
            <a:fld id="{6ECEEC92-79A8-4EBB-A1F8-BE5B7C76401A}" type="slidenum">
              <a:rPr lang="de-DE"/>
              <a:pPr/>
              <a:t>11</a:t>
            </a:fld>
            <a:endParaRPr lang="de-DE"/>
          </a:p>
        </p:txBody>
      </p:sp>
      <p:sp>
        <p:nvSpPr>
          <p:cNvPr id="248839" name="Rectangle 7"/>
          <p:cNvSpPr>
            <a:spLocks noChangeArrowheads="1"/>
          </p:cNvSpPr>
          <p:nvPr/>
        </p:nvSpPr>
        <p:spPr bwMode="auto">
          <a:xfrm>
            <a:off x="0" y="38100"/>
            <a:ext cx="9156700" cy="503238"/>
          </a:xfrm>
          <a:prstGeom prst="rect">
            <a:avLst/>
          </a:prstGeom>
          <a:noFill/>
          <a:ln w="9525">
            <a:noFill/>
            <a:miter lim="800000"/>
            <a:headEnd/>
            <a:tailEnd/>
          </a:ln>
          <a:effectLst/>
        </p:spPr>
        <p:txBody>
          <a:bodyPr anchor="ctr"/>
          <a:lstStyle/>
          <a:p>
            <a:pPr algn="ctr"/>
            <a:r>
              <a:rPr lang="de-DE" sz="2400" b="0">
                <a:solidFill>
                  <a:schemeClr val="tx2"/>
                </a:solidFill>
              </a:rPr>
              <a:t>Modellierung – Inhaltliche Aspekte</a:t>
            </a:r>
          </a:p>
        </p:txBody>
      </p:sp>
      <p:sp>
        <p:nvSpPr>
          <p:cNvPr id="248840" name="Rectangle 8"/>
          <p:cNvSpPr>
            <a:spLocks noChangeArrowheads="1"/>
          </p:cNvSpPr>
          <p:nvPr/>
        </p:nvSpPr>
        <p:spPr bwMode="auto">
          <a:xfrm>
            <a:off x="342900" y="854075"/>
            <a:ext cx="8229600" cy="5221288"/>
          </a:xfrm>
          <a:prstGeom prst="rect">
            <a:avLst/>
          </a:prstGeom>
          <a:noFill/>
          <a:ln w="9525">
            <a:noFill/>
            <a:miter lim="800000"/>
            <a:headEnd/>
            <a:tailEnd/>
          </a:ln>
          <a:effectLst/>
        </p:spPr>
        <p:txBody>
          <a:bodyPr/>
          <a:lstStyle/>
          <a:p>
            <a:pPr marL="342900" indent="-342900">
              <a:spcBef>
                <a:spcPct val="20000"/>
              </a:spcBef>
              <a:buFontTx/>
              <a:buBlip>
                <a:blip r:embed="rId2"/>
              </a:buBlip>
            </a:pPr>
            <a:r>
              <a:rPr lang="de-DE" b="0"/>
              <a:t>Technische Seite</a:t>
            </a:r>
          </a:p>
          <a:p>
            <a:pPr marL="742950" lvl="1" indent="-285750">
              <a:spcBef>
                <a:spcPct val="20000"/>
              </a:spcBef>
              <a:buFontTx/>
              <a:buBlip>
                <a:blip r:embed="rId2"/>
              </a:buBlip>
            </a:pPr>
            <a:r>
              <a:rPr lang="de-DE" sz="1600" b="0"/>
              <a:t>Darstellungen, Normalisierung,…</a:t>
            </a:r>
          </a:p>
          <a:p>
            <a:pPr marL="342900" indent="-342900">
              <a:spcBef>
                <a:spcPct val="20000"/>
              </a:spcBef>
              <a:buFontTx/>
              <a:buBlip>
                <a:blip r:embed="rId2"/>
              </a:buBlip>
            </a:pPr>
            <a:endParaRPr lang="de-DE" b="0"/>
          </a:p>
          <a:p>
            <a:pPr marL="342900" indent="-342900">
              <a:spcBef>
                <a:spcPct val="20000"/>
              </a:spcBef>
              <a:buFontTx/>
              <a:buBlip>
                <a:blip r:embed="rId2"/>
              </a:buBlip>
            </a:pPr>
            <a:r>
              <a:rPr lang="de-DE">
                <a:solidFill>
                  <a:srgbClr val="91BE32"/>
                </a:solidFill>
              </a:rPr>
              <a:t>Herausforderung</a:t>
            </a:r>
          </a:p>
          <a:p>
            <a:pPr marL="742950" lvl="1" indent="-285750">
              <a:spcBef>
                <a:spcPct val="20000"/>
              </a:spcBef>
              <a:buFontTx/>
              <a:buBlip>
                <a:blip r:embed="rId2"/>
              </a:buBlip>
            </a:pPr>
            <a:r>
              <a:rPr lang="de-DE" sz="1600" b="0"/>
              <a:t>Fachliche Anforderungen verstehen</a:t>
            </a:r>
          </a:p>
          <a:p>
            <a:pPr marL="742950" lvl="1" indent="-285750">
              <a:spcBef>
                <a:spcPct val="20000"/>
              </a:spcBef>
              <a:buFontTx/>
              <a:buBlip>
                <a:blip r:embed="rId2"/>
              </a:buBlip>
            </a:pPr>
            <a:r>
              <a:rPr lang="de-DE" sz="1600" b="0"/>
              <a:t>Passende Konzepte und Schemakonstrukte finden</a:t>
            </a:r>
          </a:p>
          <a:p>
            <a:pPr marL="342900" indent="-342900">
              <a:spcBef>
                <a:spcPct val="20000"/>
              </a:spcBef>
              <a:buFontTx/>
              <a:buBlip>
                <a:blip r:embed="rId2"/>
              </a:buBlip>
            </a:pPr>
            <a:endParaRPr lang="de-DE" b="0"/>
          </a:p>
          <a:p>
            <a:pPr marL="342900" indent="-342900">
              <a:spcBef>
                <a:spcPct val="20000"/>
              </a:spcBef>
              <a:buFontTx/>
              <a:buBlip>
                <a:blip r:embed="rId2"/>
              </a:buBlip>
            </a:pPr>
            <a:r>
              <a:rPr lang="de-DE" b="0"/>
              <a:t>Geschäftswelt</a:t>
            </a:r>
          </a:p>
          <a:p>
            <a:pPr marL="742950" lvl="1" indent="-285750">
              <a:spcBef>
                <a:spcPct val="20000"/>
              </a:spcBef>
              <a:buFontTx/>
              <a:buBlip>
                <a:blip r:embed="rId2"/>
              </a:buBlip>
            </a:pPr>
            <a:r>
              <a:rPr lang="de-DE" sz="1600" b="0"/>
              <a:t>Personen, Organisationen</a:t>
            </a:r>
          </a:p>
          <a:p>
            <a:pPr marL="742950" lvl="1" indent="-285750">
              <a:spcBef>
                <a:spcPct val="20000"/>
              </a:spcBef>
              <a:buFontTx/>
              <a:buBlip>
                <a:blip r:embed="rId2"/>
              </a:buBlip>
            </a:pPr>
            <a:r>
              <a:rPr lang="de-DE" sz="1600" b="0"/>
              <a:t>Produkte</a:t>
            </a:r>
          </a:p>
          <a:p>
            <a:pPr marL="742950" lvl="1" indent="-285750">
              <a:spcBef>
                <a:spcPct val="20000"/>
              </a:spcBef>
              <a:buFontTx/>
              <a:buBlip>
                <a:blip r:embed="rId2"/>
              </a:buBlip>
            </a:pPr>
            <a:r>
              <a:rPr lang="de-DE" sz="1600" b="0"/>
              <a:t>Bestellungen, Lieferungen</a:t>
            </a:r>
          </a:p>
          <a:p>
            <a:pPr marL="742950" lvl="1" indent="-285750">
              <a:spcBef>
                <a:spcPct val="20000"/>
              </a:spcBef>
              <a:buFontTx/>
              <a:buBlip>
                <a:blip r:embed="rId2"/>
              </a:buBlip>
            </a:pPr>
            <a:r>
              <a:rPr lang="de-DE" sz="1600" b="0"/>
              <a:t>Arbeitsaufwände</a:t>
            </a:r>
          </a:p>
          <a:p>
            <a:pPr marL="742950" lvl="1" indent="-285750">
              <a:spcBef>
                <a:spcPct val="20000"/>
              </a:spcBef>
              <a:buFontTx/>
              <a:buBlip>
                <a:blip r:embed="rId2"/>
              </a:buBlip>
            </a:pPr>
            <a:r>
              <a:rPr lang="de-DE" sz="1600" b="0"/>
              <a:t>Rechungen</a:t>
            </a:r>
          </a:p>
          <a:p>
            <a:pPr marL="742950" lvl="1" indent="-285750">
              <a:spcBef>
                <a:spcPct val="20000"/>
              </a:spcBef>
              <a:buFontTx/>
              <a:buBlip>
                <a:blip r:embed="rId2"/>
              </a:buBlip>
            </a:pPr>
            <a:r>
              <a:rPr lang="de-DE" sz="1600" b="0"/>
              <a:t>Human Resources</a:t>
            </a:r>
          </a:p>
          <a:p>
            <a:pPr marL="342900" indent="-342900">
              <a:spcBef>
                <a:spcPct val="20000"/>
              </a:spcBef>
              <a:buFontTx/>
              <a:buBlip>
                <a:blip r:embed="rId2"/>
              </a:buBlip>
            </a:pPr>
            <a:endParaRPr lang="de-DE" b="0"/>
          </a:p>
          <a:p>
            <a:pPr marL="342900" indent="-342900">
              <a:spcBef>
                <a:spcPct val="20000"/>
              </a:spcBef>
              <a:buFontTx/>
              <a:buBlip>
                <a:blip r:embed="rId2"/>
              </a:buBlip>
            </a:pPr>
            <a:r>
              <a:rPr lang="de-DE" b="0"/>
              <a:t>Umweltschutz …</a:t>
            </a:r>
          </a:p>
          <a:p>
            <a:pPr marL="742950" lvl="1" indent="-285750">
              <a:spcBef>
                <a:spcPct val="20000"/>
              </a:spcBef>
            </a:pPr>
            <a:endParaRPr lang="de-DE" sz="1600" b="0"/>
          </a:p>
        </p:txBody>
      </p:sp>
      <p:pic>
        <p:nvPicPr>
          <p:cNvPr id="248841" name="Picture 5" descr="1gruen1"/>
          <p:cNvPicPr>
            <a:picLocks noChangeAspect="1" noChangeArrowheads="1"/>
          </p:cNvPicPr>
          <p:nvPr/>
        </p:nvPicPr>
        <p:blipFill>
          <a:blip r:embed="rId3"/>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3"/>
          <p:cNvSpPr>
            <a:spLocks noGrp="1"/>
          </p:cNvSpPr>
          <p:nvPr>
            <p:ph type="sldNum" sz="quarter" idx="10"/>
          </p:nvPr>
        </p:nvSpPr>
        <p:spPr/>
        <p:txBody>
          <a:bodyPr/>
          <a:lstStyle/>
          <a:p>
            <a:fld id="{66D60C36-B28C-4AEC-9CAD-F7759C5CE3AD}" type="slidenum">
              <a:rPr lang="de-DE"/>
              <a:pPr/>
              <a:t>12</a:t>
            </a:fld>
            <a:endParaRPr lang="de-DE"/>
          </a:p>
        </p:txBody>
      </p:sp>
      <p:sp>
        <p:nvSpPr>
          <p:cNvPr id="200714" name="Rectangle 10"/>
          <p:cNvSpPr>
            <a:spLocks noGrp="1" noChangeArrowheads="1"/>
          </p:cNvSpPr>
          <p:nvPr>
            <p:ph type="body" idx="1"/>
          </p:nvPr>
        </p:nvSpPr>
        <p:spPr/>
        <p:txBody>
          <a:bodyPr/>
          <a:lstStyle/>
          <a:p>
            <a:pPr>
              <a:lnSpc>
                <a:spcPct val="90000"/>
              </a:lnSpc>
            </a:pPr>
            <a:r>
              <a:rPr lang="de-DE"/>
              <a:t>Einheiten</a:t>
            </a:r>
          </a:p>
          <a:p>
            <a:pPr lvl="1">
              <a:lnSpc>
                <a:spcPct val="90000"/>
              </a:lnSpc>
            </a:pPr>
            <a:r>
              <a:rPr lang="de-DE"/>
              <a:t>Name</a:t>
            </a:r>
          </a:p>
          <a:p>
            <a:pPr lvl="1">
              <a:lnSpc>
                <a:spcPct val="90000"/>
              </a:lnSpc>
            </a:pPr>
            <a:r>
              <a:rPr lang="de-DE"/>
              <a:t>Einheitengruppen, Umrechnungsfaktoren</a:t>
            </a:r>
          </a:p>
          <a:p>
            <a:pPr lvl="1">
              <a:lnSpc>
                <a:spcPct val="90000"/>
              </a:lnSpc>
            </a:pPr>
            <a:r>
              <a:rPr lang="de-DE"/>
              <a:t>Formel prüfen bzw. Einheit des Ergebnisses bestimmen</a:t>
            </a:r>
          </a:p>
          <a:p>
            <a:pPr>
              <a:lnSpc>
                <a:spcPct val="90000"/>
              </a:lnSpc>
            </a:pPr>
            <a:r>
              <a:rPr lang="de-DE"/>
              <a:t>Chemische/physische Parameter</a:t>
            </a:r>
          </a:p>
          <a:p>
            <a:pPr lvl="1">
              <a:lnSpc>
                <a:spcPct val="90000"/>
              </a:lnSpc>
            </a:pPr>
            <a:r>
              <a:rPr lang="de-DE"/>
              <a:t>Gruppen</a:t>
            </a:r>
          </a:p>
          <a:p>
            <a:pPr lvl="1">
              <a:lnSpc>
                <a:spcPct val="90000"/>
              </a:lnSpc>
            </a:pPr>
            <a:r>
              <a:rPr lang="de-DE"/>
              <a:t>Synonyme</a:t>
            </a:r>
          </a:p>
          <a:p>
            <a:pPr>
              <a:lnSpc>
                <a:spcPct val="90000"/>
              </a:lnSpc>
            </a:pPr>
            <a:r>
              <a:rPr lang="de-DE"/>
              <a:t>Biologische Taxonomie</a:t>
            </a:r>
          </a:p>
          <a:p>
            <a:pPr>
              <a:lnSpc>
                <a:spcPct val="90000"/>
              </a:lnSpc>
            </a:pPr>
            <a:r>
              <a:rPr lang="de-DE"/>
              <a:t>Messwerte</a:t>
            </a:r>
          </a:p>
          <a:p>
            <a:pPr lvl="1">
              <a:lnSpc>
                <a:spcPct val="90000"/>
              </a:lnSpc>
            </a:pPr>
            <a:r>
              <a:rPr lang="de-DE"/>
              <a:t>Genauigkeit</a:t>
            </a:r>
          </a:p>
          <a:p>
            <a:pPr lvl="1">
              <a:lnSpc>
                <a:spcPct val="90000"/>
              </a:lnSpc>
            </a:pPr>
            <a:r>
              <a:rPr lang="de-DE"/>
              <a:t>Vorbehandlung</a:t>
            </a:r>
          </a:p>
          <a:p>
            <a:pPr lvl="1">
              <a:lnSpc>
                <a:spcPct val="90000"/>
              </a:lnSpc>
            </a:pPr>
            <a:r>
              <a:rPr lang="de-DE"/>
              <a:t>Kennung</a:t>
            </a:r>
          </a:p>
          <a:p>
            <a:pPr>
              <a:lnSpc>
                <a:spcPct val="90000"/>
              </a:lnSpc>
            </a:pPr>
            <a:r>
              <a:rPr lang="de-DE"/>
              <a:t>Aggregierte Messwerte</a:t>
            </a:r>
          </a:p>
          <a:p>
            <a:pPr>
              <a:lnSpc>
                <a:spcPct val="90000"/>
              </a:lnSpc>
            </a:pPr>
            <a:r>
              <a:rPr lang="de-DE"/>
              <a:t>Gewässer</a:t>
            </a:r>
          </a:p>
          <a:p>
            <a:pPr>
              <a:lnSpc>
                <a:spcPct val="90000"/>
              </a:lnSpc>
            </a:pPr>
            <a:r>
              <a:rPr lang="de-DE"/>
              <a:t>…</a:t>
            </a:r>
          </a:p>
          <a:p>
            <a:pPr lvl="1">
              <a:lnSpc>
                <a:spcPct val="90000"/>
              </a:lnSpc>
            </a:pPr>
            <a:endParaRPr lang="de-DE"/>
          </a:p>
          <a:p>
            <a:pPr>
              <a:lnSpc>
                <a:spcPct val="90000"/>
              </a:lnSpc>
            </a:pPr>
            <a:endParaRPr lang="de-DE"/>
          </a:p>
        </p:txBody>
      </p:sp>
      <p:sp>
        <p:nvSpPr>
          <p:cNvPr id="200715" name="Rectangle 11"/>
          <p:cNvSpPr>
            <a:spLocks noGrp="1" noChangeArrowheads="1"/>
          </p:cNvSpPr>
          <p:nvPr>
            <p:ph type="title"/>
          </p:nvPr>
        </p:nvSpPr>
        <p:spPr/>
        <p:txBody>
          <a:bodyPr/>
          <a:lstStyle/>
          <a:p>
            <a:r>
              <a:rPr lang="de-DE"/>
              <a:t>Modellierung – Inhaltliche Aspekte - 2</a:t>
            </a:r>
          </a:p>
        </p:txBody>
      </p:sp>
      <p:pic>
        <p:nvPicPr>
          <p:cNvPr id="200718" name="Picture 14"/>
          <p:cNvPicPr>
            <a:picLocks noChangeAspect="1" noChangeArrowheads="1"/>
          </p:cNvPicPr>
          <p:nvPr/>
        </p:nvPicPr>
        <p:blipFill>
          <a:blip r:embed="rId3"/>
          <a:srcRect/>
          <a:stretch>
            <a:fillRect/>
          </a:stretch>
        </p:blipFill>
        <p:spPr bwMode="auto">
          <a:xfrm>
            <a:off x="5324475" y="4205288"/>
            <a:ext cx="2705100" cy="2370137"/>
          </a:xfrm>
          <a:prstGeom prst="rect">
            <a:avLst/>
          </a:prstGeom>
          <a:noFill/>
          <a:ln w="9525">
            <a:noFill/>
            <a:miter lim="800000"/>
            <a:headEnd/>
            <a:tailEnd/>
          </a:ln>
        </p:spPr>
      </p:pic>
      <p:pic>
        <p:nvPicPr>
          <p:cNvPr id="200719" name="Picture 5" descr="1gruen1"/>
          <p:cNvPicPr>
            <a:picLocks noChangeAspect="1" noChangeArrowheads="1"/>
          </p:cNvPicPr>
          <p:nvPr/>
        </p:nvPicPr>
        <p:blipFill>
          <a:blip r:embed="rId4"/>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liennummernplatzhalter 3"/>
          <p:cNvSpPr>
            <a:spLocks noGrp="1"/>
          </p:cNvSpPr>
          <p:nvPr>
            <p:ph type="sldNum" sz="quarter" idx="10"/>
          </p:nvPr>
        </p:nvSpPr>
        <p:spPr/>
        <p:txBody>
          <a:bodyPr/>
          <a:lstStyle/>
          <a:p>
            <a:fld id="{FF6E7FDE-DE92-4692-9FA2-267EF1A6C782}" type="slidenum">
              <a:rPr lang="de-DE"/>
              <a:pPr/>
              <a:t>13</a:t>
            </a:fld>
            <a:endParaRPr lang="de-DE"/>
          </a:p>
        </p:txBody>
      </p:sp>
      <p:sp>
        <p:nvSpPr>
          <p:cNvPr id="201738" name="Rectangle 10"/>
          <p:cNvSpPr>
            <a:spLocks noGrp="1" noChangeArrowheads="1"/>
          </p:cNvSpPr>
          <p:nvPr>
            <p:ph type="body" idx="1"/>
          </p:nvPr>
        </p:nvSpPr>
        <p:spPr>
          <a:xfrm>
            <a:off x="139700" y="822325"/>
            <a:ext cx="8229600" cy="4525963"/>
          </a:xfrm>
        </p:spPr>
        <p:txBody>
          <a:bodyPr/>
          <a:lstStyle/>
          <a:p>
            <a:r>
              <a:rPr lang="de-DE"/>
              <a:t>Parametergruppen</a:t>
            </a:r>
          </a:p>
          <a:p>
            <a:pPr lvl="1"/>
            <a:r>
              <a:rPr lang="de-DE"/>
              <a:t>Identifikation</a:t>
            </a:r>
          </a:p>
          <a:p>
            <a:pPr lvl="1"/>
            <a:r>
              <a:rPr lang="de-DE"/>
              <a:t>Lage</a:t>
            </a:r>
          </a:p>
          <a:p>
            <a:pPr lvl="1"/>
            <a:r>
              <a:rPr lang="de-DE"/>
              <a:t>Zuständigkeiten</a:t>
            </a:r>
          </a:p>
          <a:p>
            <a:pPr lvl="1"/>
            <a:r>
              <a:rPr lang="de-DE"/>
              <a:t>Fachliche Attribute</a:t>
            </a:r>
          </a:p>
          <a:p>
            <a:endParaRPr lang="de-DE"/>
          </a:p>
          <a:p>
            <a:r>
              <a:rPr lang="de-DE"/>
              <a:t>Farbkonventionen</a:t>
            </a:r>
          </a:p>
          <a:p>
            <a:endParaRPr lang="de-DE"/>
          </a:p>
        </p:txBody>
      </p:sp>
      <p:sp>
        <p:nvSpPr>
          <p:cNvPr id="201740" name="Rectangle 12"/>
          <p:cNvSpPr>
            <a:spLocks noChangeArrowheads="1"/>
          </p:cNvSpPr>
          <p:nvPr/>
        </p:nvSpPr>
        <p:spPr bwMode="auto">
          <a:xfrm>
            <a:off x="0" y="12700"/>
            <a:ext cx="9156700" cy="503238"/>
          </a:xfrm>
          <a:prstGeom prst="rect">
            <a:avLst/>
          </a:prstGeom>
          <a:noFill/>
          <a:ln w="9525">
            <a:noFill/>
            <a:miter lim="800000"/>
            <a:headEnd/>
            <a:tailEnd/>
          </a:ln>
          <a:effectLst/>
        </p:spPr>
        <p:txBody>
          <a:bodyPr anchor="ctr"/>
          <a:lstStyle/>
          <a:p>
            <a:pPr algn="ctr"/>
            <a:r>
              <a:rPr lang="de-DE" sz="2400" b="0">
                <a:solidFill>
                  <a:schemeClr val="tx2"/>
                </a:solidFill>
              </a:rPr>
              <a:t>Modellierung – Inhaltliche Aspekte - 3</a:t>
            </a:r>
          </a:p>
        </p:txBody>
      </p:sp>
      <p:pic>
        <p:nvPicPr>
          <p:cNvPr id="201742" name="Picture 14"/>
          <p:cNvPicPr>
            <a:picLocks noChangeAspect="1" noChangeArrowheads="1"/>
          </p:cNvPicPr>
          <p:nvPr/>
        </p:nvPicPr>
        <p:blipFill>
          <a:blip r:embed="rId2"/>
          <a:srcRect/>
          <a:stretch>
            <a:fillRect/>
          </a:stretch>
        </p:blipFill>
        <p:spPr bwMode="auto">
          <a:xfrm>
            <a:off x="4251325" y="914400"/>
            <a:ext cx="4032250" cy="4175125"/>
          </a:xfrm>
          <a:prstGeom prst="rect">
            <a:avLst/>
          </a:prstGeom>
          <a:noFill/>
          <a:ln w="9525">
            <a:noFill/>
            <a:miter lim="800000"/>
            <a:headEnd/>
            <a:tailEnd/>
          </a:ln>
          <a:effectLst/>
        </p:spPr>
      </p:pic>
      <p:pic>
        <p:nvPicPr>
          <p:cNvPr id="201743" name="Picture 15"/>
          <p:cNvPicPr>
            <a:picLocks noChangeAspect="1" noChangeArrowheads="1"/>
          </p:cNvPicPr>
          <p:nvPr/>
        </p:nvPicPr>
        <p:blipFill>
          <a:blip r:embed="rId3"/>
          <a:srcRect/>
          <a:stretch>
            <a:fillRect/>
          </a:stretch>
        </p:blipFill>
        <p:spPr bwMode="auto">
          <a:xfrm>
            <a:off x="155575" y="5349875"/>
            <a:ext cx="7013575" cy="1266825"/>
          </a:xfrm>
          <a:prstGeom prst="rect">
            <a:avLst/>
          </a:prstGeom>
          <a:noFill/>
          <a:ln w="9525">
            <a:noFill/>
            <a:miter lim="800000"/>
            <a:headEnd/>
            <a:tailEnd/>
          </a:ln>
          <a:effectLst/>
        </p:spPr>
      </p:pic>
      <p:pic>
        <p:nvPicPr>
          <p:cNvPr id="201744" name="Picture 5" descr="1gruen1"/>
          <p:cNvPicPr>
            <a:picLocks noChangeAspect="1" noChangeArrowheads="1"/>
          </p:cNvPicPr>
          <p:nvPr/>
        </p:nvPicPr>
        <p:blipFill>
          <a:blip r:embed="rId4"/>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3"/>
          <p:cNvSpPr>
            <a:spLocks noGrp="1"/>
          </p:cNvSpPr>
          <p:nvPr>
            <p:ph type="sldNum" sz="quarter" idx="10"/>
          </p:nvPr>
        </p:nvSpPr>
        <p:spPr/>
        <p:txBody>
          <a:bodyPr/>
          <a:lstStyle/>
          <a:p>
            <a:fld id="{4BF38755-9FD9-4CF4-BEE2-6F1C290C3F64}" type="slidenum">
              <a:rPr lang="de-DE"/>
              <a:pPr/>
              <a:t>14</a:t>
            </a:fld>
            <a:endParaRPr lang="de-DE"/>
          </a:p>
        </p:txBody>
      </p:sp>
      <p:sp>
        <p:nvSpPr>
          <p:cNvPr id="202765" name="Rectangle 13"/>
          <p:cNvSpPr>
            <a:spLocks noGrp="1" noChangeArrowheads="1"/>
          </p:cNvSpPr>
          <p:nvPr>
            <p:ph type="body" idx="1"/>
          </p:nvPr>
        </p:nvSpPr>
        <p:spPr>
          <a:xfrm>
            <a:off x="215900" y="809625"/>
            <a:ext cx="8229600" cy="4525963"/>
          </a:xfrm>
        </p:spPr>
        <p:txBody>
          <a:bodyPr/>
          <a:lstStyle/>
          <a:p>
            <a:r>
              <a:rPr lang="de-DE"/>
              <a:t>Objektartenkatalog</a:t>
            </a:r>
          </a:p>
          <a:p>
            <a:r>
              <a:rPr lang="de-DE"/>
              <a:t>Aufbau der IDs</a:t>
            </a:r>
          </a:p>
          <a:p>
            <a:endParaRPr lang="de-DE"/>
          </a:p>
          <a:p>
            <a:r>
              <a:rPr lang="de-DE"/>
              <a:t>„Versionsverwaltung“</a:t>
            </a:r>
          </a:p>
          <a:p>
            <a:pPr lvl="1"/>
            <a:r>
              <a:rPr lang="de-DE"/>
              <a:t>Protokollierung, Archivierung</a:t>
            </a:r>
          </a:p>
          <a:p>
            <a:pPr lvl="2"/>
            <a:r>
              <a:rPr lang="de-DE"/>
              <a:t>Erstellung, letzte Änderung</a:t>
            </a:r>
          </a:p>
          <a:p>
            <a:pPr lvl="2"/>
            <a:r>
              <a:rPr lang="de-DE"/>
              <a:t>Frühere Versionen</a:t>
            </a:r>
          </a:p>
          <a:p>
            <a:pPr lvl="1"/>
            <a:r>
              <a:rPr lang="de-DE"/>
              <a:t>Paralleler Zugriff</a:t>
            </a:r>
          </a:p>
          <a:p>
            <a:pPr lvl="2"/>
            <a:r>
              <a:rPr lang="de-DE"/>
              <a:t>Optimistische/Pessimistische Sperre</a:t>
            </a:r>
          </a:p>
          <a:p>
            <a:pPr lvl="1"/>
            <a:r>
              <a:rPr lang="de-DE"/>
              <a:t>Szenarien</a:t>
            </a:r>
          </a:p>
          <a:p>
            <a:pPr lvl="2"/>
            <a:r>
              <a:rPr lang="de-DE"/>
              <a:t>Eigener Arbeitsbereich</a:t>
            </a:r>
          </a:p>
          <a:p>
            <a:pPr lvl="2"/>
            <a:r>
              <a:rPr lang="de-DE"/>
              <a:t>Zusammenführen von Arbeitsbereichen, Konfliktauflösung</a:t>
            </a:r>
          </a:p>
          <a:p>
            <a:endParaRPr lang="de-DE"/>
          </a:p>
          <a:p>
            <a:endParaRPr lang="de-DE"/>
          </a:p>
        </p:txBody>
      </p:sp>
      <p:sp>
        <p:nvSpPr>
          <p:cNvPr id="202766" name="Rectangle 14"/>
          <p:cNvSpPr>
            <a:spLocks noGrp="1" noChangeArrowheads="1"/>
          </p:cNvSpPr>
          <p:nvPr>
            <p:ph type="title"/>
          </p:nvPr>
        </p:nvSpPr>
        <p:spPr/>
        <p:txBody>
          <a:bodyPr/>
          <a:lstStyle/>
          <a:p>
            <a:r>
              <a:rPr lang="de-DE"/>
              <a:t>Modellierung – Technische Aspekte</a:t>
            </a:r>
          </a:p>
        </p:txBody>
      </p:sp>
      <p:pic>
        <p:nvPicPr>
          <p:cNvPr id="202769" name="Picture 17"/>
          <p:cNvPicPr>
            <a:picLocks noChangeAspect="1" noChangeArrowheads="1"/>
          </p:cNvPicPr>
          <p:nvPr/>
        </p:nvPicPr>
        <p:blipFill>
          <a:blip r:embed="rId2"/>
          <a:srcRect/>
          <a:stretch>
            <a:fillRect/>
          </a:stretch>
        </p:blipFill>
        <p:spPr bwMode="auto">
          <a:xfrm>
            <a:off x="6005513" y="3622675"/>
            <a:ext cx="2990850" cy="2176463"/>
          </a:xfrm>
          <a:prstGeom prst="rect">
            <a:avLst/>
          </a:prstGeom>
          <a:noFill/>
          <a:ln w="9525">
            <a:noFill/>
            <a:miter lim="800000"/>
            <a:headEnd/>
            <a:tailEnd/>
          </a:ln>
          <a:effectLst/>
        </p:spPr>
      </p:pic>
      <p:pic>
        <p:nvPicPr>
          <p:cNvPr id="202770" name="Picture 5" descr="1gruen1"/>
          <p:cNvPicPr>
            <a:picLocks noChangeAspect="1" noChangeArrowheads="1"/>
          </p:cNvPicPr>
          <p:nvPr/>
        </p:nvPicPr>
        <p:blipFill>
          <a:blip r:embed="rId3"/>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oliennummernplatzhalter 3"/>
          <p:cNvSpPr>
            <a:spLocks noGrp="1"/>
          </p:cNvSpPr>
          <p:nvPr>
            <p:ph type="sldNum" sz="quarter" idx="10"/>
          </p:nvPr>
        </p:nvSpPr>
        <p:spPr/>
        <p:txBody>
          <a:bodyPr/>
          <a:lstStyle/>
          <a:p>
            <a:fld id="{1D9233BA-0AE0-411C-B042-8E953C503DBC}" type="slidenum">
              <a:rPr lang="de-DE"/>
              <a:pPr/>
              <a:t>15</a:t>
            </a:fld>
            <a:endParaRPr lang="de-DE"/>
          </a:p>
        </p:txBody>
      </p:sp>
      <p:sp>
        <p:nvSpPr>
          <p:cNvPr id="205826" name="Rectangle 2"/>
          <p:cNvSpPr>
            <a:spLocks noGrp="1" noChangeArrowheads="1"/>
          </p:cNvSpPr>
          <p:nvPr>
            <p:ph type="title"/>
          </p:nvPr>
        </p:nvSpPr>
        <p:spPr/>
        <p:txBody>
          <a:bodyPr/>
          <a:lstStyle/>
          <a:p>
            <a:r>
              <a:rPr lang="de-DE"/>
              <a:t>Recherche und Auswertung – disy Cadenza</a:t>
            </a:r>
          </a:p>
        </p:txBody>
      </p:sp>
      <p:sp>
        <p:nvSpPr>
          <p:cNvPr id="205827" name="Rectangle 3"/>
          <p:cNvSpPr>
            <a:spLocks noGrp="1" noChangeArrowheads="1"/>
          </p:cNvSpPr>
          <p:nvPr>
            <p:ph type="body" idx="1"/>
          </p:nvPr>
        </p:nvSpPr>
        <p:spPr>
          <a:xfrm>
            <a:off x="776288" y="1116013"/>
            <a:ext cx="8229600" cy="4525962"/>
          </a:xfrm>
        </p:spPr>
        <p:txBody>
          <a:bodyPr/>
          <a:lstStyle/>
          <a:p>
            <a:pPr>
              <a:buFontTx/>
              <a:buNone/>
            </a:pPr>
            <a:r>
              <a:rPr lang="de-DE" sz="2400"/>
              <a:t> </a:t>
            </a:r>
            <a:endParaRPr lang="de-DE" sz="2000"/>
          </a:p>
          <a:p>
            <a:pPr>
              <a:buFontTx/>
              <a:buNone/>
            </a:pPr>
            <a:endParaRPr lang="de-DE" sz="2000" b="1"/>
          </a:p>
          <a:p>
            <a:pPr>
              <a:buFontTx/>
              <a:buNone/>
            </a:pPr>
            <a:endParaRPr lang="de-DE"/>
          </a:p>
          <a:p>
            <a:pPr>
              <a:lnSpc>
                <a:spcPct val="140000"/>
              </a:lnSpc>
            </a:pPr>
            <a:endParaRPr lang="de-DE"/>
          </a:p>
          <a:p>
            <a:endParaRPr lang="de-DE"/>
          </a:p>
        </p:txBody>
      </p:sp>
      <p:grpSp>
        <p:nvGrpSpPr>
          <p:cNvPr id="205828" name="Group 4"/>
          <p:cNvGrpSpPr>
            <a:grpSpLocks/>
          </p:cNvGrpSpPr>
          <p:nvPr/>
        </p:nvGrpSpPr>
        <p:grpSpPr bwMode="auto">
          <a:xfrm>
            <a:off x="765175" y="1243013"/>
            <a:ext cx="7339013" cy="4691062"/>
            <a:chOff x="146" y="799"/>
            <a:chExt cx="5167" cy="3395"/>
          </a:xfrm>
        </p:grpSpPr>
        <p:pic>
          <p:nvPicPr>
            <p:cNvPr id="205829" name="Picture 5" descr="sel1"/>
            <p:cNvPicPr>
              <a:picLocks noChangeAspect="1" noChangeArrowheads="1"/>
            </p:cNvPicPr>
            <p:nvPr/>
          </p:nvPicPr>
          <p:blipFill>
            <a:blip r:embed="rId2"/>
            <a:srcRect/>
            <a:stretch>
              <a:fillRect/>
            </a:stretch>
          </p:blipFill>
          <p:spPr bwMode="auto">
            <a:xfrm>
              <a:off x="1228" y="799"/>
              <a:ext cx="2333" cy="1639"/>
            </a:xfrm>
            <a:prstGeom prst="rect">
              <a:avLst/>
            </a:prstGeom>
            <a:noFill/>
            <a:ln w="38100">
              <a:solidFill>
                <a:schemeClr val="bg2"/>
              </a:solidFill>
              <a:miter lim="800000"/>
              <a:headEnd/>
              <a:tailEnd/>
            </a:ln>
          </p:spPr>
        </p:pic>
        <p:pic>
          <p:nvPicPr>
            <p:cNvPr id="205830" name="Picture 6" descr="ta"/>
            <p:cNvPicPr>
              <a:picLocks noChangeAspect="1" noChangeArrowheads="1"/>
            </p:cNvPicPr>
            <p:nvPr/>
          </p:nvPicPr>
          <p:blipFill>
            <a:blip r:embed="rId3"/>
            <a:srcRect/>
            <a:stretch>
              <a:fillRect/>
            </a:stretch>
          </p:blipFill>
          <p:spPr bwMode="auto">
            <a:xfrm>
              <a:off x="2990" y="1039"/>
              <a:ext cx="2107" cy="1455"/>
            </a:xfrm>
            <a:prstGeom prst="rect">
              <a:avLst/>
            </a:prstGeom>
            <a:noFill/>
            <a:ln w="38100">
              <a:solidFill>
                <a:schemeClr val="bg2"/>
              </a:solidFill>
              <a:miter lim="800000"/>
              <a:headEnd/>
              <a:tailEnd/>
            </a:ln>
          </p:spPr>
        </p:pic>
        <p:pic>
          <p:nvPicPr>
            <p:cNvPr id="205831" name="Picture 7" descr="seite_7"/>
            <p:cNvPicPr>
              <a:picLocks noChangeAspect="1" noChangeArrowheads="1"/>
            </p:cNvPicPr>
            <p:nvPr/>
          </p:nvPicPr>
          <p:blipFill>
            <a:blip r:embed="rId4"/>
            <a:srcRect/>
            <a:stretch>
              <a:fillRect/>
            </a:stretch>
          </p:blipFill>
          <p:spPr bwMode="auto">
            <a:xfrm>
              <a:off x="2879" y="2257"/>
              <a:ext cx="2434" cy="1637"/>
            </a:xfrm>
            <a:prstGeom prst="rect">
              <a:avLst/>
            </a:prstGeom>
            <a:noFill/>
            <a:ln w="38100">
              <a:solidFill>
                <a:schemeClr val="bg2"/>
              </a:solidFill>
              <a:miter lim="800000"/>
              <a:headEnd/>
              <a:tailEnd/>
            </a:ln>
          </p:spPr>
        </p:pic>
        <p:pic>
          <p:nvPicPr>
            <p:cNvPr id="205832" name="Picture 8" descr="seite_6_hi"/>
            <p:cNvPicPr>
              <a:picLocks noChangeAspect="1" noChangeArrowheads="1"/>
            </p:cNvPicPr>
            <p:nvPr/>
          </p:nvPicPr>
          <p:blipFill>
            <a:blip r:embed="rId5"/>
            <a:srcRect/>
            <a:stretch>
              <a:fillRect/>
            </a:stretch>
          </p:blipFill>
          <p:spPr bwMode="auto">
            <a:xfrm>
              <a:off x="1982" y="2690"/>
              <a:ext cx="2236" cy="1504"/>
            </a:xfrm>
            <a:prstGeom prst="rect">
              <a:avLst/>
            </a:prstGeom>
            <a:noFill/>
            <a:ln w="38100">
              <a:solidFill>
                <a:schemeClr val="bg2"/>
              </a:solidFill>
              <a:miter lim="800000"/>
              <a:headEnd/>
              <a:tailEnd/>
            </a:ln>
          </p:spPr>
        </p:pic>
        <p:pic>
          <p:nvPicPr>
            <p:cNvPr id="205833" name="Picture 9" descr="Report"/>
            <p:cNvPicPr>
              <a:picLocks noChangeAspect="1" noChangeArrowheads="1"/>
            </p:cNvPicPr>
            <p:nvPr/>
          </p:nvPicPr>
          <p:blipFill>
            <a:blip r:embed="rId6"/>
            <a:srcRect/>
            <a:stretch>
              <a:fillRect/>
            </a:stretch>
          </p:blipFill>
          <p:spPr bwMode="auto">
            <a:xfrm>
              <a:off x="146" y="1690"/>
              <a:ext cx="2465" cy="1794"/>
            </a:xfrm>
            <a:prstGeom prst="rect">
              <a:avLst/>
            </a:prstGeom>
            <a:noFill/>
            <a:ln w="38100">
              <a:solidFill>
                <a:schemeClr val="bg2"/>
              </a:solidFill>
              <a:miter lim="800000"/>
              <a:headEnd/>
              <a:tailEnd/>
            </a:ln>
          </p:spPr>
        </p:pic>
      </p:grpSp>
      <p:grpSp>
        <p:nvGrpSpPr>
          <p:cNvPr id="205834" name="Group 10"/>
          <p:cNvGrpSpPr>
            <a:grpSpLocks/>
          </p:cNvGrpSpPr>
          <p:nvPr/>
        </p:nvGrpSpPr>
        <p:grpSpPr bwMode="auto">
          <a:xfrm>
            <a:off x="2778125" y="2465388"/>
            <a:ext cx="3619500" cy="2462212"/>
            <a:chOff x="1750" y="1553"/>
            <a:chExt cx="2280" cy="1551"/>
          </a:xfrm>
        </p:grpSpPr>
        <p:grpSp>
          <p:nvGrpSpPr>
            <p:cNvPr id="205835" name="Group 11"/>
            <p:cNvGrpSpPr>
              <a:grpSpLocks/>
            </p:cNvGrpSpPr>
            <p:nvPr/>
          </p:nvGrpSpPr>
          <p:grpSpPr bwMode="auto">
            <a:xfrm>
              <a:off x="1750" y="1553"/>
              <a:ext cx="2280" cy="1551"/>
              <a:chOff x="523" y="1152"/>
              <a:chExt cx="4453" cy="2774"/>
            </a:xfrm>
          </p:grpSpPr>
          <p:sp>
            <p:nvSpPr>
              <p:cNvPr id="205836" name="Oval 12"/>
              <p:cNvSpPr>
                <a:spLocks noChangeArrowheads="1"/>
              </p:cNvSpPr>
              <p:nvPr/>
            </p:nvSpPr>
            <p:spPr bwMode="auto">
              <a:xfrm>
                <a:off x="523" y="1152"/>
                <a:ext cx="4453" cy="2774"/>
              </a:xfrm>
              <a:prstGeom prst="ellipse">
                <a:avLst/>
              </a:prstGeom>
              <a:solidFill>
                <a:schemeClr val="bg1"/>
              </a:solidFill>
              <a:ln w="76200">
                <a:solidFill>
                  <a:srgbClr val="91BE32"/>
                </a:solidFill>
                <a:round/>
                <a:headEnd/>
                <a:tailEnd/>
              </a:ln>
              <a:effectLst/>
            </p:spPr>
            <p:txBody>
              <a:bodyPr wrap="none" anchor="ctr"/>
              <a:lstStyle/>
              <a:p>
                <a:endParaRPr lang="de-DE"/>
              </a:p>
            </p:txBody>
          </p:sp>
          <p:sp>
            <p:nvSpPr>
              <p:cNvPr id="205837" name="Line 13"/>
              <p:cNvSpPr>
                <a:spLocks noChangeShapeType="1"/>
              </p:cNvSpPr>
              <p:nvPr/>
            </p:nvSpPr>
            <p:spPr bwMode="auto">
              <a:xfrm>
                <a:off x="2768" y="1152"/>
                <a:ext cx="111" cy="0"/>
              </a:xfrm>
              <a:prstGeom prst="line">
                <a:avLst/>
              </a:prstGeom>
              <a:noFill/>
              <a:ln w="76200">
                <a:solidFill>
                  <a:srgbClr val="91BE32"/>
                </a:solidFill>
                <a:round/>
                <a:headEnd/>
                <a:tailEnd type="triangle" w="med" len="med"/>
              </a:ln>
              <a:effectLst/>
            </p:spPr>
            <p:txBody>
              <a:bodyPr anchor="ctr"/>
              <a:lstStyle/>
              <a:p>
                <a:endParaRPr lang="de-DE"/>
              </a:p>
            </p:txBody>
          </p:sp>
          <p:sp>
            <p:nvSpPr>
              <p:cNvPr id="205838" name="Line 14"/>
              <p:cNvSpPr>
                <a:spLocks noChangeShapeType="1"/>
              </p:cNvSpPr>
              <p:nvPr/>
            </p:nvSpPr>
            <p:spPr bwMode="auto">
              <a:xfrm rot="18601534">
                <a:off x="704" y="1920"/>
                <a:ext cx="111" cy="1"/>
              </a:xfrm>
              <a:prstGeom prst="line">
                <a:avLst/>
              </a:prstGeom>
              <a:noFill/>
              <a:ln w="76200">
                <a:solidFill>
                  <a:srgbClr val="91BE32"/>
                </a:solidFill>
                <a:round/>
                <a:headEnd/>
                <a:tailEnd type="triangle" w="med" len="med"/>
              </a:ln>
              <a:effectLst/>
            </p:spPr>
            <p:txBody>
              <a:bodyPr anchor="ctr"/>
              <a:lstStyle/>
              <a:p>
                <a:endParaRPr lang="de-DE"/>
              </a:p>
            </p:txBody>
          </p:sp>
          <p:sp>
            <p:nvSpPr>
              <p:cNvPr id="205839" name="Line 15"/>
              <p:cNvSpPr>
                <a:spLocks noChangeShapeType="1"/>
              </p:cNvSpPr>
              <p:nvPr/>
            </p:nvSpPr>
            <p:spPr bwMode="auto">
              <a:xfrm rot="12161167">
                <a:off x="1274" y="3603"/>
                <a:ext cx="111" cy="0"/>
              </a:xfrm>
              <a:prstGeom prst="line">
                <a:avLst/>
              </a:prstGeom>
              <a:noFill/>
              <a:ln w="76200">
                <a:solidFill>
                  <a:srgbClr val="91BE32"/>
                </a:solidFill>
                <a:round/>
                <a:headEnd/>
                <a:tailEnd type="triangle" w="med" len="med"/>
              </a:ln>
              <a:effectLst/>
            </p:spPr>
            <p:txBody>
              <a:bodyPr anchor="ctr"/>
              <a:lstStyle/>
              <a:p>
                <a:endParaRPr lang="de-DE"/>
              </a:p>
            </p:txBody>
          </p:sp>
          <p:sp>
            <p:nvSpPr>
              <p:cNvPr id="205840" name="Line 16"/>
              <p:cNvSpPr>
                <a:spLocks noChangeShapeType="1"/>
              </p:cNvSpPr>
              <p:nvPr/>
            </p:nvSpPr>
            <p:spPr bwMode="auto">
              <a:xfrm rot="8984614">
                <a:off x="4246" y="3530"/>
                <a:ext cx="111" cy="0"/>
              </a:xfrm>
              <a:prstGeom prst="line">
                <a:avLst/>
              </a:prstGeom>
              <a:noFill/>
              <a:ln w="76200">
                <a:solidFill>
                  <a:srgbClr val="91BE32"/>
                </a:solidFill>
                <a:round/>
                <a:headEnd/>
                <a:tailEnd type="triangle" w="med" len="med"/>
              </a:ln>
              <a:effectLst/>
            </p:spPr>
            <p:txBody>
              <a:bodyPr anchor="ctr"/>
              <a:lstStyle/>
              <a:p>
                <a:endParaRPr lang="de-DE"/>
              </a:p>
            </p:txBody>
          </p:sp>
          <p:sp>
            <p:nvSpPr>
              <p:cNvPr id="205841" name="Line 17"/>
              <p:cNvSpPr>
                <a:spLocks noChangeShapeType="1"/>
              </p:cNvSpPr>
              <p:nvPr/>
            </p:nvSpPr>
            <p:spPr bwMode="auto">
              <a:xfrm rot="3534255">
                <a:off x="4757" y="2003"/>
                <a:ext cx="111" cy="1"/>
              </a:xfrm>
              <a:prstGeom prst="line">
                <a:avLst/>
              </a:prstGeom>
              <a:noFill/>
              <a:ln w="76200">
                <a:solidFill>
                  <a:srgbClr val="91BE32"/>
                </a:solidFill>
                <a:round/>
                <a:headEnd/>
                <a:tailEnd type="triangle" w="med" len="med"/>
              </a:ln>
              <a:effectLst/>
            </p:spPr>
            <p:txBody>
              <a:bodyPr anchor="ctr"/>
              <a:lstStyle/>
              <a:p>
                <a:endParaRPr lang="de-DE"/>
              </a:p>
            </p:txBody>
          </p:sp>
        </p:grpSp>
        <p:sp>
          <p:nvSpPr>
            <p:cNvPr id="205842" name="Rectangle 18"/>
            <p:cNvSpPr>
              <a:spLocks noChangeArrowheads="1"/>
            </p:cNvSpPr>
            <p:nvPr/>
          </p:nvSpPr>
          <p:spPr bwMode="auto">
            <a:xfrm>
              <a:off x="2124" y="1725"/>
              <a:ext cx="1701" cy="1299"/>
            </a:xfrm>
            <a:prstGeom prst="rect">
              <a:avLst/>
            </a:prstGeom>
            <a:noFill/>
            <a:ln w="9525">
              <a:noFill/>
              <a:miter lim="800000"/>
              <a:headEnd/>
              <a:tailEnd/>
            </a:ln>
            <a:effectLst/>
          </p:spPr>
          <p:txBody>
            <a:bodyPr/>
            <a:lstStyle/>
            <a:p>
              <a:pPr marL="261938" indent="-261938">
                <a:lnSpc>
                  <a:spcPct val="90000"/>
                </a:lnSpc>
                <a:spcBef>
                  <a:spcPct val="20000"/>
                </a:spcBef>
              </a:pPr>
              <a:r>
                <a:rPr lang="de-DE"/>
                <a:t>Geo- und Sachdaten</a:t>
              </a:r>
            </a:p>
            <a:p>
              <a:pPr marL="261938" indent="-261938">
                <a:lnSpc>
                  <a:spcPct val="90000"/>
                </a:lnSpc>
                <a:spcBef>
                  <a:spcPct val="20000"/>
                </a:spcBef>
              </a:pPr>
              <a:r>
                <a:rPr lang="de-DE"/>
                <a:t>gleichberechtigt und</a:t>
              </a:r>
            </a:p>
            <a:p>
              <a:pPr marL="261938" indent="-261938">
                <a:lnSpc>
                  <a:spcPct val="90000"/>
                </a:lnSpc>
                <a:spcBef>
                  <a:spcPct val="20000"/>
                </a:spcBef>
              </a:pPr>
              <a:r>
                <a:rPr lang="de-DE"/>
                <a:t>übergreifend</a:t>
              </a:r>
            </a:p>
            <a:p>
              <a:pPr marL="622300" lvl="1" indent="-176213">
                <a:lnSpc>
                  <a:spcPct val="90000"/>
                </a:lnSpc>
                <a:spcBef>
                  <a:spcPct val="20000"/>
                </a:spcBef>
                <a:buFontTx/>
                <a:buBlip>
                  <a:blip r:embed="rId7"/>
                </a:buBlip>
              </a:pPr>
              <a:r>
                <a:rPr lang="de-DE" sz="1600" b="0"/>
                <a:t> suchen</a:t>
              </a:r>
            </a:p>
            <a:p>
              <a:pPr marL="622300" lvl="1" indent="-176213">
                <a:lnSpc>
                  <a:spcPct val="90000"/>
                </a:lnSpc>
                <a:spcBef>
                  <a:spcPct val="20000"/>
                </a:spcBef>
                <a:buFontTx/>
                <a:buBlip>
                  <a:blip r:embed="rId7"/>
                </a:buBlip>
              </a:pPr>
              <a:r>
                <a:rPr lang="de-DE" sz="1600" b="0"/>
                <a:t> analysieren</a:t>
              </a:r>
            </a:p>
            <a:p>
              <a:pPr marL="622300" lvl="1" indent="-176213">
                <a:lnSpc>
                  <a:spcPct val="90000"/>
                </a:lnSpc>
                <a:spcBef>
                  <a:spcPct val="20000"/>
                </a:spcBef>
                <a:buFontTx/>
                <a:buBlip>
                  <a:blip r:embed="rId7"/>
                </a:buBlip>
              </a:pPr>
              <a:r>
                <a:rPr lang="de-DE" sz="1600" b="0"/>
                <a:t> visualisieren</a:t>
              </a:r>
            </a:p>
            <a:p>
              <a:pPr marL="622300" lvl="1" indent="-176213">
                <a:lnSpc>
                  <a:spcPct val="90000"/>
                </a:lnSpc>
                <a:spcBef>
                  <a:spcPct val="20000"/>
                </a:spcBef>
                <a:buFontTx/>
                <a:buBlip>
                  <a:blip r:embed="rId7"/>
                </a:buBlip>
              </a:pPr>
              <a:r>
                <a:rPr lang="de-DE" sz="1600" b="0"/>
                <a:t> berichten</a:t>
              </a:r>
            </a:p>
          </p:txBody>
        </p:sp>
      </p:grpSp>
      <p:pic>
        <p:nvPicPr>
          <p:cNvPr id="205843" name="Picture 5" descr="1gruen1"/>
          <p:cNvPicPr>
            <a:picLocks noChangeAspect="1" noChangeArrowheads="1"/>
          </p:cNvPicPr>
          <p:nvPr/>
        </p:nvPicPr>
        <p:blipFill>
          <a:blip r:embed="rId8"/>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liennummernplatzhalter 3"/>
          <p:cNvSpPr>
            <a:spLocks noGrp="1"/>
          </p:cNvSpPr>
          <p:nvPr>
            <p:ph type="sldNum" sz="quarter" idx="10"/>
          </p:nvPr>
        </p:nvSpPr>
        <p:spPr/>
        <p:txBody>
          <a:bodyPr/>
          <a:lstStyle/>
          <a:p>
            <a:fld id="{CC325F7D-28B2-49D2-9D51-5CC21C1A80FA}" type="slidenum">
              <a:rPr lang="de-DE"/>
              <a:pPr/>
              <a:t>16</a:t>
            </a:fld>
            <a:endParaRPr lang="de-DE"/>
          </a:p>
        </p:txBody>
      </p:sp>
      <p:sp>
        <p:nvSpPr>
          <p:cNvPr id="250882" name="Rectangle 2"/>
          <p:cNvSpPr>
            <a:spLocks noGrp="1" noChangeArrowheads="1"/>
          </p:cNvSpPr>
          <p:nvPr>
            <p:ph type="title"/>
          </p:nvPr>
        </p:nvSpPr>
        <p:spPr/>
        <p:txBody>
          <a:bodyPr/>
          <a:lstStyle/>
          <a:p>
            <a:r>
              <a:rPr lang="de-DE" sz="2000"/>
              <a:t>Recherche und Auswertung – disy Cadenza</a:t>
            </a:r>
            <a:br>
              <a:rPr lang="de-DE" sz="2000"/>
            </a:br>
            <a:r>
              <a:rPr lang="de-DE" sz="2000"/>
              <a:t>Gewässernetzkriterium</a:t>
            </a:r>
          </a:p>
        </p:txBody>
      </p:sp>
      <p:sp>
        <p:nvSpPr>
          <p:cNvPr id="250883" name="Rectangle 3"/>
          <p:cNvSpPr>
            <a:spLocks noGrp="1" noChangeArrowheads="1"/>
          </p:cNvSpPr>
          <p:nvPr>
            <p:ph type="body" idx="1"/>
          </p:nvPr>
        </p:nvSpPr>
        <p:spPr>
          <a:xfrm>
            <a:off x="776288" y="1116013"/>
            <a:ext cx="8229600" cy="4525962"/>
          </a:xfrm>
        </p:spPr>
        <p:txBody>
          <a:bodyPr/>
          <a:lstStyle/>
          <a:p>
            <a:pPr>
              <a:buFontTx/>
              <a:buNone/>
            </a:pPr>
            <a:r>
              <a:rPr lang="de-DE" sz="2400"/>
              <a:t> </a:t>
            </a:r>
            <a:endParaRPr lang="de-DE" sz="2000"/>
          </a:p>
          <a:p>
            <a:pPr>
              <a:buFontTx/>
              <a:buNone/>
            </a:pPr>
            <a:endParaRPr lang="de-DE" sz="2000" b="1"/>
          </a:p>
          <a:p>
            <a:pPr>
              <a:buFontTx/>
              <a:buNone/>
            </a:pPr>
            <a:endParaRPr lang="de-DE"/>
          </a:p>
          <a:p>
            <a:pPr>
              <a:lnSpc>
                <a:spcPct val="140000"/>
              </a:lnSpc>
            </a:pPr>
            <a:endParaRPr lang="de-DE"/>
          </a:p>
          <a:p>
            <a:endParaRPr lang="de-DE"/>
          </a:p>
        </p:txBody>
      </p:sp>
      <p:pic>
        <p:nvPicPr>
          <p:cNvPr id="250899" name="Picture 5" descr="1gruen1"/>
          <p:cNvPicPr>
            <a:picLocks noChangeAspect="1" noChangeArrowheads="1"/>
          </p:cNvPicPr>
          <p:nvPr/>
        </p:nvPicPr>
        <p:blipFill>
          <a:blip r:embed="rId2"/>
          <a:srcRect/>
          <a:stretch>
            <a:fillRect/>
          </a:stretch>
        </p:blipFill>
        <p:spPr bwMode="auto">
          <a:xfrm>
            <a:off x="7788275" y="4906963"/>
            <a:ext cx="1357313" cy="1952625"/>
          </a:xfrm>
          <a:prstGeom prst="rect">
            <a:avLst/>
          </a:prstGeom>
          <a:noFill/>
          <a:ln w="9525">
            <a:noFill/>
            <a:miter lim="800000"/>
            <a:headEnd/>
            <a:tailEnd/>
          </a:ln>
        </p:spPr>
      </p:pic>
      <p:pic>
        <p:nvPicPr>
          <p:cNvPr id="250900" name="Picture 20"/>
          <p:cNvPicPr>
            <a:picLocks noChangeAspect="1" noChangeArrowheads="1"/>
          </p:cNvPicPr>
          <p:nvPr/>
        </p:nvPicPr>
        <p:blipFill>
          <a:blip r:embed="rId3"/>
          <a:srcRect/>
          <a:stretch>
            <a:fillRect/>
          </a:stretch>
        </p:blipFill>
        <p:spPr bwMode="auto">
          <a:xfrm>
            <a:off x="1790700" y="1797050"/>
            <a:ext cx="6165850" cy="4503738"/>
          </a:xfrm>
          <a:prstGeom prst="rect">
            <a:avLst/>
          </a:prstGeom>
          <a:noFill/>
          <a:ln w="9525">
            <a:noFill/>
            <a:miter lim="800000"/>
            <a:headEnd/>
            <a:tailEnd/>
          </a:ln>
          <a:effectLst/>
        </p:spPr>
      </p:pic>
      <p:sp>
        <p:nvSpPr>
          <p:cNvPr id="250901" name="AutoShape 21"/>
          <p:cNvSpPr>
            <a:spLocks noChangeArrowheads="1"/>
          </p:cNvSpPr>
          <p:nvPr/>
        </p:nvSpPr>
        <p:spPr bwMode="auto">
          <a:xfrm>
            <a:off x="2016125" y="1381125"/>
            <a:ext cx="2100263" cy="439738"/>
          </a:xfrm>
          <a:prstGeom prst="wedgeRoundRectCallout">
            <a:avLst>
              <a:gd name="adj1" fmla="val 74338"/>
              <a:gd name="adj2" fmla="val 399819"/>
              <a:gd name="adj3" fmla="val 16667"/>
            </a:avLst>
          </a:prstGeom>
          <a:solidFill>
            <a:srgbClr val="CCDF9E">
              <a:alpha val="87000"/>
            </a:srgbClr>
          </a:solidFill>
          <a:ln w="9525" algn="ctr">
            <a:solidFill>
              <a:schemeClr val="folHlink"/>
            </a:solidFill>
            <a:miter lim="800000"/>
            <a:headEnd/>
            <a:tailEnd/>
          </a:ln>
          <a:effectLst/>
        </p:spPr>
        <p:txBody>
          <a:bodyPr wrap="none" anchor="b"/>
          <a:lstStyle/>
          <a:p>
            <a:r>
              <a:rPr lang="de-DE" sz="1600" b="0"/>
              <a:t>Gewässerhierarchie</a:t>
            </a:r>
          </a:p>
        </p:txBody>
      </p:sp>
      <p:sp>
        <p:nvSpPr>
          <p:cNvPr id="250902" name="AutoShape 22"/>
          <p:cNvSpPr>
            <a:spLocks noChangeArrowheads="1"/>
          </p:cNvSpPr>
          <p:nvPr/>
        </p:nvSpPr>
        <p:spPr bwMode="auto">
          <a:xfrm>
            <a:off x="5916613" y="746125"/>
            <a:ext cx="2924175" cy="1019175"/>
          </a:xfrm>
          <a:prstGeom prst="wedgeRoundRectCallout">
            <a:avLst>
              <a:gd name="adj1" fmla="val -65963"/>
              <a:gd name="adj2" fmla="val 133958"/>
              <a:gd name="adj3" fmla="val 16667"/>
            </a:avLst>
          </a:prstGeom>
          <a:solidFill>
            <a:srgbClr val="CCDF9E">
              <a:alpha val="87000"/>
            </a:srgbClr>
          </a:solidFill>
          <a:ln w="9525" algn="ctr">
            <a:solidFill>
              <a:schemeClr val="folHlink"/>
            </a:solidFill>
            <a:miter lim="800000"/>
            <a:headEnd/>
            <a:tailEnd/>
          </a:ln>
          <a:effectLst/>
        </p:spPr>
        <p:txBody>
          <a:bodyPr wrap="none" anchor="b"/>
          <a:lstStyle/>
          <a:p>
            <a:r>
              <a:rPr lang="de-DE" sz="1600" b="0"/>
              <a:t>Auswahlmöglichkeiten:</a:t>
            </a:r>
          </a:p>
          <a:p>
            <a:r>
              <a:rPr lang="de-DE" sz="1600" b="0"/>
              <a:t>Direkte Auswahl aus Baum</a:t>
            </a:r>
          </a:p>
          <a:p>
            <a:r>
              <a:rPr lang="de-DE" sz="1600" b="0"/>
              <a:t>Suche nach Name</a:t>
            </a:r>
          </a:p>
          <a:p>
            <a:r>
              <a:rPr lang="de-DE" sz="1600" b="0"/>
              <a:t>Geographische Auswahl</a:t>
            </a:r>
          </a:p>
        </p:txBody>
      </p:sp>
      <p:sp>
        <p:nvSpPr>
          <p:cNvPr id="250903" name="AutoShape 23"/>
          <p:cNvSpPr>
            <a:spLocks noChangeArrowheads="1"/>
          </p:cNvSpPr>
          <p:nvPr/>
        </p:nvSpPr>
        <p:spPr bwMode="auto">
          <a:xfrm>
            <a:off x="5565775" y="6176963"/>
            <a:ext cx="1225550" cy="401637"/>
          </a:xfrm>
          <a:prstGeom prst="wedgeRoundRectCallout">
            <a:avLst>
              <a:gd name="adj1" fmla="val -32255"/>
              <a:gd name="adj2" fmla="val -548023"/>
              <a:gd name="adj3" fmla="val 16667"/>
            </a:avLst>
          </a:prstGeom>
          <a:solidFill>
            <a:srgbClr val="CCDF9E">
              <a:alpha val="87000"/>
            </a:srgbClr>
          </a:solidFill>
          <a:ln w="9525" algn="ctr">
            <a:solidFill>
              <a:schemeClr val="folHlink"/>
            </a:solidFill>
            <a:miter lim="800000"/>
            <a:headEnd/>
            <a:tailEnd/>
          </a:ln>
          <a:effectLst/>
        </p:spPr>
        <p:txBody>
          <a:bodyPr wrap="none" anchor="b"/>
          <a:lstStyle/>
          <a:p>
            <a:r>
              <a:rPr lang="de-DE" sz="1600" b="0"/>
              <a:t>Suchmodii</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liennummernplatzhalter 3"/>
          <p:cNvSpPr>
            <a:spLocks noGrp="1"/>
          </p:cNvSpPr>
          <p:nvPr>
            <p:ph type="sldNum" sz="quarter" idx="10"/>
          </p:nvPr>
        </p:nvSpPr>
        <p:spPr/>
        <p:txBody>
          <a:bodyPr/>
          <a:lstStyle/>
          <a:p>
            <a:fld id="{D0FBD116-0672-4D5B-B2DF-6374747F8F25}" type="slidenum">
              <a:rPr lang="de-DE"/>
              <a:pPr/>
              <a:t>17</a:t>
            </a:fld>
            <a:endParaRPr lang="de-DE"/>
          </a:p>
        </p:txBody>
      </p:sp>
      <p:sp>
        <p:nvSpPr>
          <p:cNvPr id="252930" name="Rectangle 2"/>
          <p:cNvSpPr>
            <a:spLocks noGrp="1" noChangeArrowheads="1"/>
          </p:cNvSpPr>
          <p:nvPr>
            <p:ph type="title"/>
          </p:nvPr>
        </p:nvSpPr>
        <p:spPr/>
        <p:txBody>
          <a:bodyPr/>
          <a:lstStyle/>
          <a:p>
            <a:r>
              <a:rPr lang="de-DE" sz="2000"/>
              <a:t>Recherche und Auswertung – disy Cadenza</a:t>
            </a:r>
            <a:br>
              <a:rPr lang="de-DE" sz="2000"/>
            </a:br>
            <a:r>
              <a:rPr lang="de-DE" sz="2000"/>
              <a:t>Explorative Querying</a:t>
            </a:r>
          </a:p>
        </p:txBody>
      </p:sp>
      <p:sp>
        <p:nvSpPr>
          <p:cNvPr id="252931" name="Rectangle 3"/>
          <p:cNvSpPr>
            <a:spLocks noGrp="1" noChangeArrowheads="1"/>
          </p:cNvSpPr>
          <p:nvPr>
            <p:ph type="body" idx="1"/>
          </p:nvPr>
        </p:nvSpPr>
        <p:spPr>
          <a:xfrm>
            <a:off x="776288" y="1116013"/>
            <a:ext cx="8229600" cy="4525962"/>
          </a:xfrm>
        </p:spPr>
        <p:txBody>
          <a:bodyPr/>
          <a:lstStyle/>
          <a:p>
            <a:pPr>
              <a:buFontTx/>
              <a:buNone/>
            </a:pPr>
            <a:r>
              <a:rPr lang="de-DE" sz="2400"/>
              <a:t> </a:t>
            </a:r>
            <a:endParaRPr lang="de-DE" sz="2000"/>
          </a:p>
          <a:p>
            <a:pPr>
              <a:buFontTx/>
              <a:buNone/>
            </a:pPr>
            <a:endParaRPr lang="de-DE" sz="2000" b="1"/>
          </a:p>
          <a:p>
            <a:pPr>
              <a:buFontTx/>
              <a:buNone/>
            </a:pPr>
            <a:endParaRPr lang="de-DE"/>
          </a:p>
          <a:p>
            <a:pPr>
              <a:lnSpc>
                <a:spcPct val="140000"/>
              </a:lnSpc>
            </a:pPr>
            <a:endParaRPr lang="de-DE"/>
          </a:p>
          <a:p>
            <a:endParaRPr lang="de-DE"/>
          </a:p>
        </p:txBody>
      </p:sp>
      <p:pic>
        <p:nvPicPr>
          <p:cNvPr id="252932" name="Picture 5" descr="1gruen1"/>
          <p:cNvPicPr>
            <a:picLocks noChangeAspect="1" noChangeArrowheads="1"/>
          </p:cNvPicPr>
          <p:nvPr/>
        </p:nvPicPr>
        <p:blipFill>
          <a:blip r:embed="rId2"/>
          <a:srcRect/>
          <a:stretch>
            <a:fillRect/>
          </a:stretch>
        </p:blipFill>
        <p:spPr bwMode="auto">
          <a:xfrm>
            <a:off x="7788275" y="4906963"/>
            <a:ext cx="1357313" cy="1952625"/>
          </a:xfrm>
          <a:prstGeom prst="rect">
            <a:avLst/>
          </a:prstGeom>
          <a:noFill/>
          <a:ln w="9525">
            <a:noFill/>
            <a:miter lim="800000"/>
            <a:headEnd/>
            <a:tailEnd/>
          </a:ln>
        </p:spPr>
      </p:pic>
      <p:pic>
        <p:nvPicPr>
          <p:cNvPr id="252937" name="Picture 9"/>
          <p:cNvPicPr>
            <a:picLocks noChangeAspect="1" noChangeArrowheads="1"/>
          </p:cNvPicPr>
          <p:nvPr/>
        </p:nvPicPr>
        <p:blipFill>
          <a:blip r:embed="rId3"/>
          <a:srcRect/>
          <a:stretch>
            <a:fillRect/>
          </a:stretch>
        </p:blipFill>
        <p:spPr bwMode="auto">
          <a:xfrm>
            <a:off x="190500" y="722313"/>
            <a:ext cx="5364163" cy="3917950"/>
          </a:xfrm>
          <a:prstGeom prst="rect">
            <a:avLst/>
          </a:prstGeom>
          <a:noFill/>
          <a:ln w="9525">
            <a:noFill/>
            <a:miter lim="800000"/>
            <a:headEnd/>
            <a:tailEnd/>
          </a:ln>
          <a:effectLst/>
        </p:spPr>
      </p:pic>
      <p:pic>
        <p:nvPicPr>
          <p:cNvPr id="252938" name="Picture 10"/>
          <p:cNvPicPr>
            <a:picLocks noChangeAspect="1" noChangeArrowheads="1"/>
          </p:cNvPicPr>
          <p:nvPr/>
        </p:nvPicPr>
        <p:blipFill>
          <a:blip r:embed="rId4"/>
          <a:srcRect/>
          <a:stretch>
            <a:fillRect/>
          </a:stretch>
        </p:blipFill>
        <p:spPr bwMode="auto">
          <a:xfrm>
            <a:off x="4300538" y="2265363"/>
            <a:ext cx="4843462" cy="3538537"/>
          </a:xfrm>
          <a:prstGeom prst="rect">
            <a:avLst/>
          </a:prstGeom>
          <a:noFill/>
          <a:ln w="9525">
            <a:noFill/>
            <a:miter lim="800000"/>
            <a:headEnd/>
            <a:tailEnd/>
          </a:ln>
          <a:effectLst/>
        </p:spPr>
      </p:pic>
      <p:pic>
        <p:nvPicPr>
          <p:cNvPr id="252939" name="Picture 11"/>
          <p:cNvPicPr>
            <a:picLocks noChangeAspect="1" noChangeArrowheads="1"/>
          </p:cNvPicPr>
          <p:nvPr/>
        </p:nvPicPr>
        <p:blipFill>
          <a:blip r:embed="rId5"/>
          <a:srcRect/>
          <a:stretch>
            <a:fillRect/>
          </a:stretch>
        </p:blipFill>
        <p:spPr bwMode="auto">
          <a:xfrm>
            <a:off x="0" y="3462338"/>
            <a:ext cx="4649788" cy="3395662"/>
          </a:xfrm>
          <a:prstGeom prst="rect">
            <a:avLst/>
          </a:prstGeom>
          <a:noFill/>
          <a:ln w="9525">
            <a:noFill/>
            <a:miter lim="800000"/>
            <a:headEnd/>
            <a:tailEnd/>
          </a:ln>
          <a:effectLst/>
        </p:spPr>
      </p:pic>
      <p:sp>
        <p:nvSpPr>
          <p:cNvPr id="252940" name="AutoShape 12"/>
          <p:cNvSpPr>
            <a:spLocks noChangeArrowheads="1"/>
          </p:cNvSpPr>
          <p:nvPr/>
        </p:nvSpPr>
        <p:spPr bwMode="auto">
          <a:xfrm>
            <a:off x="5905500" y="685800"/>
            <a:ext cx="2990850" cy="439738"/>
          </a:xfrm>
          <a:prstGeom prst="wedgeRoundRectCallout">
            <a:avLst>
              <a:gd name="adj1" fmla="val -73356"/>
              <a:gd name="adj2" fmla="val 189713"/>
              <a:gd name="adj3" fmla="val 16667"/>
            </a:avLst>
          </a:prstGeom>
          <a:solidFill>
            <a:srgbClr val="CCDF9E">
              <a:alpha val="87000"/>
            </a:srgbClr>
          </a:solidFill>
          <a:ln w="9525" algn="ctr">
            <a:solidFill>
              <a:schemeClr val="folHlink"/>
            </a:solidFill>
            <a:miter lim="800000"/>
            <a:headEnd/>
            <a:tailEnd/>
          </a:ln>
          <a:effectLst/>
        </p:spPr>
        <p:txBody>
          <a:bodyPr wrap="none" anchor="b"/>
          <a:lstStyle/>
          <a:p>
            <a:r>
              <a:rPr lang="de-DE" sz="1600" b="0"/>
              <a:t>Anzahl Treffer pro Parameter</a:t>
            </a:r>
          </a:p>
        </p:txBody>
      </p:sp>
      <p:sp>
        <p:nvSpPr>
          <p:cNvPr id="252941" name="AutoShape 13"/>
          <p:cNvSpPr>
            <a:spLocks noChangeArrowheads="1"/>
          </p:cNvSpPr>
          <p:nvPr/>
        </p:nvSpPr>
        <p:spPr bwMode="auto">
          <a:xfrm>
            <a:off x="6153150" y="1525588"/>
            <a:ext cx="2990850" cy="439737"/>
          </a:xfrm>
          <a:prstGeom prst="wedgeRoundRectCallout">
            <a:avLst>
              <a:gd name="adj1" fmla="val -6315"/>
              <a:gd name="adj2" fmla="val 374190"/>
              <a:gd name="adj3" fmla="val 16667"/>
            </a:avLst>
          </a:prstGeom>
          <a:solidFill>
            <a:srgbClr val="CCDF9E">
              <a:alpha val="87000"/>
            </a:srgbClr>
          </a:solidFill>
          <a:ln w="9525" algn="ctr">
            <a:solidFill>
              <a:schemeClr val="folHlink"/>
            </a:solidFill>
            <a:miter lim="800000"/>
            <a:headEnd/>
            <a:tailEnd/>
          </a:ln>
          <a:effectLst/>
        </p:spPr>
        <p:txBody>
          <a:bodyPr wrap="none" anchor="b"/>
          <a:lstStyle/>
          <a:p>
            <a:r>
              <a:rPr lang="de-DE" sz="1600" b="0"/>
              <a:t>Zeitliche Verteilung der Treffer</a:t>
            </a:r>
          </a:p>
        </p:txBody>
      </p:sp>
      <p:sp>
        <p:nvSpPr>
          <p:cNvPr id="252942" name="AutoShape 14"/>
          <p:cNvSpPr>
            <a:spLocks noChangeArrowheads="1"/>
          </p:cNvSpPr>
          <p:nvPr/>
        </p:nvSpPr>
        <p:spPr bwMode="auto">
          <a:xfrm>
            <a:off x="3787775" y="2308225"/>
            <a:ext cx="2990850" cy="439738"/>
          </a:xfrm>
          <a:prstGeom prst="wedgeRoundRectCallout">
            <a:avLst>
              <a:gd name="adj1" fmla="val -76009"/>
              <a:gd name="adj2" fmla="val 558306"/>
              <a:gd name="adj3" fmla="val 16667"/>
            </a:avLst>
          </a:prstGeom>
          <a:solidFill>
            <a:srgbClr val="CCDF9E">
              <a:alpha val="87000"/>
            </a:srgbClr>
          </a:solidFill>
          <a:ln w="9525" algn="ctr">
            <a:solidFill>
              <a:schemeClr val="folHlink"/>
            </a:solidFill>
            <a:miter lim="800000"/>
            <a:headEnd/>
            <a:tailEnd/>
          </a:ln>
          <a:effectLst/>
        </p:spPr>
        <p:txBody>
          <a:bodyPr wrap="none" anchor="b"/>
          <a:lstStyle/>
          <a:p>
            <a:r>
              <a:rPr lang="de-DE" sz="1600" b="0"/>
              <a:t>Werteverteilung der Treffer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liennummernplatzhalter 3"/>
          <p:cNvSpPr>
            <a:spLocks noGrp="1"/>
          </p:cNvSpPr>
          <p:nvPr>
            <p:ph type="sldNum" sz="quarter" idx="10"/>
          </p:nvPr>
        </p:nvSpPr>
        <p:spPr/>
        <p:txBody>
          <a:bodyPr/>
          <a:lstStyle/>
          <a:p>
            <a:fld id="{1D57BDC9-53C3-4F5B-ABA6-ADD30844EE05}" type="slidenum">
              <a:rPr lang="de-DE"/>
              <a:pPr/>
              <a:t>18</a:t>
            </a:fld>
            <a:endParaRPr lang="de-DE"/>
          </a:p>
        </p:txBody>
      </p:sp>
      <p:pic>
        <p:nvPicPr>
          <p:cNvPr id="206850" name="Picture 2"/>
          <p:cNvPicPr>
            <a:picLocks noChangeAspect="1" noChangeArrowheads="1"/>
          </p:cNvPicPr>
          <p:nvPr/>
        </p:nvPicPr>
        <p:blipFill>
          <a:blip r:embed="rId2"/>
          <a:srcRect/>
          <a:stretch>
            <a:fillRect/>
          </a:stretch>
        </p:blipFill>
        <p:spPr bwMode="auto">
          <a:xfrm>
            <a:off x="2009775" y="839788"/>
            <a:ext cx="4976813" cy="5738812"/>
          </a:xfrm>
          <a:prstGeom prst="rect">
            <a:avLst/>
          </a:prstGeom>
          <a:noFill/>
          <a:ln w="9525">
            <a:noFill/>
            <a:miter lim="800000"/>
            <a:headEnd/>
            <a:tailEnd/>
          </a:ln>
          <a:effectLst/>
        </p:spPr>
      </p:pic>
      <p:sp>
        <p:nvSpPr>
          <p:cNvPr id="206851" name="Rectangle 3"/>
          <p:cNvSpPr>
            <a:spLocks noGrp="1" noChangeArrowheads="1"/>
          </p:cNvSpPr>
          <p:nvPr>
            <p:ph type="title"/>
          </p:nvPr>
        </p:nvSpPr>
        <p:spPr/>
        <p:txBody>
          <a:bodyPr/>
          <a:lstStyle/>
          <a:p>
            <a:r>
              <a:rPr lang="de-DE"/>
              <a:t>Recherche und Auswertung – disy Cadenza</a:t>
            </a:r>
          </a:p>
        </p:txBody>
      </p:sp>
      <p:sp>
        <p:nvSpPr>
          <p:cNvPr id="206852" name="Rectangle 4"/>
          <p:cNvSpPr>
            <a:spLocks noGrp="1" noChangeArrowheads="1"/>
          </p:cNvSpPr>
          <p:nvPr>
            <p:ph type="body" idx="1"/>
          </p:nvPr>
        </p:nvSpPr>
        <p:spPr>
          <a:xfrm>
            <a:off x="776288" y="1116013"/>
            <a:ext cx="8229600" cy="4525962"/>
          </a:xfrm>
        </p:spPr>
        <p:txBody>
          <a:bodyPr/>
          <a:lstStyle/>
          <a:p>
            <a:pPr>
              <a:buFontTx/>
              <a:buNone/>
            </a:pPr>
            <a:r>
              <a:rPr lang="de-DE" sz="2400"/>
              <a:t> </a:t>
            </a:r>
            <a:endParaRPr lang="de-DE" sz="2000"/>
          </a:p>
          <a:p>
            <a:pPr>
              <a:buFontTx/>
              <a:buNone/>
            </a:pPr>
            <a:endParaRPr lang="de-DE" sz="2000" b="1"/>
          </a:p>
          <a:p>
            <a:pPr>
              <a:buFontTx/>
              <a:buNone/>
            </a:pPr>
            <a:endParaRPr lang="de-DE"/>
          </a:p>
          <a:p>
            <a:pPr>
              <a:lnSpc>
                <a:spcPct val="140000"/>
              </a:lnSpc>
            </a:pPr>
            <a:endParaRPr lang="de-DE"/>
          </a:p>
          <a:p>
            <a:endParaRPr lang="de-DE"/>
          </a:p>
        </p:txBody>
      </p:sp>
      <p:pic>
        <p:nvPicPr>
          <p:cNvPr id="206853" name="Picture 5" descr="1gruen1"/>
          <p:cNvPicPr>
            <a:picLocks noChangeAspect="1" noChangeArrowheads="1"/>
          </p:cNvPicPr>
          <p:nvPr/>
        </p:nvPicPr>
        <p:blipFill>
          <a:blip r:embed="rId3"/>
          <a:srcRect/>
          <a:stretch>
            <a:fillRect/>
          </a:stretch>
        </p:blipFill>
        <p:spPr bwMode="auto">
          <a:xfrm>
            <a:off x="7788275" y="4906963"/>
            <a:ext cx="1357313" cy="1952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oliennummernplatzhalter 2"/>
          <p:cNvSpPr>
            <a:spLocks noGrp="1"/>
          </p:cNvSpPr>
          <p:nvPr>
            <p:ph type="sldNum" sz="quarter" idx="10"/>
          </p:nvPr>
        </p:nvSpPr>
        <p:spPr/>
        <p:txBody>
          <a:bodyPr/>
          <a:lstStyle/>
          <a:p>
            <a:fld id="{424B8638-A4BC-4479-B250-41B7DB672B77}" type="slidenum">
              <a:rPr lang="de-DE"/>
              <a:pPr/>
              <a:t>19</a:t>
            </a:fld>
            <a:endParaRPr lang="de-DE"/>
          </a:p>
        </p:txBody>
      </p:sp>
      <p:sp>
        <p:nvSpPr>
          <p:cNvPr id="208898" name="Text Box 2"/>
          <p:cNvSpPr txBox="1">
            <a:spLocks noChangeArrowheads="1"/>
          </p:cNvSpPr>
          <p:nvPr/>
        </p:nvSpPr>
        <p:spPr bwMode="auto">
          <a:xfrm>
            <a:off x="15875" y="6015038"/>
            <a:ext cx="9158288" cy="623887"/>
          </a:xfrm>
          <a:prstGeom prst="rect">
            <a:avLst/>
          </a:prstGeom>
          <a:noFill/>
          <a:ln w="9525">
            <a:noFill/>
            <a:miter lim="800000"/>
            <a:headEnd/>
            <a:tailEnd/>
          </a:ln>
          <a:effectLst/>
        </p:spPr>
        <p:txBody>
          <a:bodyPr>
            <a:spAutoFit/>
          </a:bodyPr>
          <a:lstStyle/>
          <a:p>
            <a:pPr algn="ctr">
              <a:spcBef>
                <a:spcPct val="50000"/>
              </a:spcBef>
            </a:pPr>
            <a:r>
              <a:rPr lang="de-DE" sz="1400" b="0"/>
              <a:t>disy Informationssysteme GmbH, Erbprinzenstr. 4-12, 76133 Karlsruhe</a:t>
            </a:r>
          </a:p>
          <a:p>
            <a:pPr algn="ctr">
              <a:spcBef>
                <a:spcPct val="50000"/>
              </a:spcBef>
            </a:pPr>
            <a:r>
              <a:rPr lang="de-DE" sz="1400" b="0"/>
              <a:t>Tel.: +49 721/16006-000, Fax: +49 721/16006-05, E-Mail: info@disy.net</a:t>
            </a:r>
          </a:p>
        </p:txBody>
      </p:sp>
      <p:pic>
        <p:nvPicPr>
          <p:cNvPr id="208899" name="Picture 3" descr="disylogo"/>
          <p:cNvPicPr>
            <a:picLocks noChangeAspect="1" noChangeArrowheads="1"/>
          </p:cNvPicPr>
          <p:nvPr/>
        </p:nvPicPr>
        <p:blipFill>
          <a:blip r:embed="rId2">
            <a:lum contrast="12000"/>
          </a:blip>
          <a:srcRect/>
          <a:stretch>
            <a:fillRect/>
          </a:stretch>
        </p:blipFill>
        <p:spPr bwMode="auto">
          <a:xfrm>
            <a:off x="4232275" y="5500688"/>
            <a:ext cx="1090613" cy="381000"/>
          </a:xfrm>
          <a:prstGeom prst="rect">
            <a:avLst/>
          </a:prstGeom>
          <a:noFill/>
          <a:ln w="9525">
            <a:noFill/>
            <a:miter lim="800000"/>
            <a:headEnd/>
            <a:tailEnd/>
          </a:ln>
        </p:spPr>
      </p:pic>
      <p:sp>
        <p:nvSpPr>
          <p:cNvPr id="208901" name="Rectangle 5"/>
          <p:cNvSpPr>
            <a:spLocks noChangeArrowheads="1"/>
          </p:cNvSpPr>
          <p:nvPr/>
        </p:nvSpPr>
        <p:spPr bwMode="auto">
          <a:xfrm>
            <a:off x="2451100" y="2609850"/>
            <a:ext cx="4652963" cy="1258888"/>
          </a:xfrm>
          <a:prstGeom prst="rect">
            <a:avLst/>
          </a:prstGeom>
          <a:noFill/>
          <a:ln w="9525">
            <a:noFill/>
            <a:miter lim="800000"/>
            <a:headEnd/>
            <a:tailEnd/>
          </a:ln>
          <a:effectLst/>
        </p:spPr>
        <p:txBody>
          <a:bodyPr anchor="ctr"/>
          <a:lstStyle/>
          <a:p>
            <a:pPr algn="ctr"/>
            <a:r>
              <a:rPr lang="de-DE" sz="3200">
                <a:solidFill>
                  <a:schemeClr val="tx2"/>
                </a:solidFill>
              </a:rPr>
              <a:t>Vielen Dank!</a:t>
            </a:r>
            <a:br>
              <a:rPr lang="de-DE" sz="3200">
                <a:solidFill>
                  <a:schemeClr val="tx2"/>
                </a:solidFill>
              </a:rPr>
            </a:br>
            <a:r>
              <a:rPr lang="de-DE" sz="3200">
                <a:solidFill>
                  <a:schemeClr val="tx2"/>
                </a:solidFill>
              </a:rPr>
              <a:t>Haben Sie Fragen?</a:t>
            </a:r>
          </a:p>
        </p:txBody>
      </p:sp>
      <p:sp>
        <p:nvSpPr>
          <p:cNvPr id="208903" name="Text Box 7"/>
          <p:cNvSpPr txBox="1">
            <a:spLocks noChangeArrowheads="1"/>
          </p:cNvSpPr>
          <p:nvPr/>
        </p:nvSpPr>
        <p:spPr bwMode="auto">
          <a:xfrm>
            <a:off x="3675063" y="4024313"/>
            <a:ext cx="2203450" cy="1190625"/>
          </a:xfrm>
          <a:prstGeom prst="rect">
            <a:avLst/>
          </a:prstGeom>
          <a:noFill/>
          <a:ln w="9525">
            <a:noFill/>
            <a:miter lim="800000"/>
            <a:headEnd/>
            <a:tailEnd/>
          </a:ln>
          <a:effectLst/>
        </p:spPr>
        <p:txBody>
          <a:bodyPr wrap="none">
            <a:spAutoFit/>
          </a:bodyPr>
          <a:lstStyle/>
          <a:p>
            <a:r>
              <a:rPr lang="en-US" b="0"/>
              <a:t>Dr. Gergely  Luk</a:t>
            </a:r>
            <a:r>
              <a:rPr lang="de-DE" b="0"/>
              <a:t>á</a:t>
            </a:r>
            <a:r>
              <a:rPr lang="en-US" b="0"/>
              <a:t>cs</a:t>
            </a:r>
            <a:endParaRPr lang="de-DE" b="0"/>
          </a:p>
          <a:p>
            <a:r>
              <a:rPr lang="de-DE" b="0"/>
              <a:t>Senior Consultant</a:t>
            </a:r>
          </a:p>
          <a:p>
            <a:r>
              <a:rPr lang="de-DE" b="0"/>
              <a:t>lukacs@disy.net</a:t>
            </a:r>
          </a:p>
          <a:p>
            <a:r>
              <a:rPr lang="de-DE" b="0"/>
              <a:t>+49 721/16006-217</a:t>
            </a:r>
          </a:p>
        </p:txBody>
      </p:sp>
      <p:pic>
        <p:nvPicPr>
          <p:cNvPr id="208904" name="Picture 8"/>
          <p:cNvPicPr>
            <a:picLocks noChangeAspect="1" noChangeArrowheads="1"/>
          </p:cNvPicPr>
          <p:nvPr/>
        </p:nvPicPr>
        <p:blipFill>
          <a:blip r:embed="rId3"/>
          <a:srcRect/>
          <a:stretch>
            <a:fillRect/>
          </a:stretch>
        </p:blipFill>
        <p:spPr bwMode="auto">
          <a:xfrm>
            <a:off x="222250" y="4217988"/>
            <a:ext cx="2611438" cy="1905000"/>
          </a:xfrm>
          <a:prstGeom prst="rect">
            <a:avLst/>
          </a:prstGeom>
          <a:noFill/>
          <a:ln w="9525">
            <a:noFill/>
            <a:miter lim="800000"/>
            <a:headEnd/>
            <a:tailEnd/>
          </a:ln>
          <a:effectLst/>
        </p:spPr>
      </p:pic>
      <p:pic>
        <p:nvPicPr>
          <p:cNvPr id="208905" name="Picture 9"/>
          <p:cNvPicPr>
            <a:picLocks noChangeAspect="1" noChangeArrowheads="1"/>
          </p:cNvPicPr>
          <p:nvPr/>
        </p:nvPicPr>
        <p:blipFill>
          <a:blip r:embed="rId4"/>
          <a:srcRect/>
          <a:stretch>
            <a:fillRect/>
          </a:stretch>
        </p:blipFill>
        <p:spPr bwMode="auto">
          <a:xfrm>
            <a:off x="6777038" y="1481138"/>
            <a:ext cx="2141537" cy="1563687"/>
          </a:xfrm>
          <a:prstGeom prst="rect">
            <a:avLst/>
          </a:prstGeom>
          <a:noFill/>
          <a:ln w="9525">
            <a:noFill/>
            <a:miter lim="800000"/>
            <a:headEnd/>
            <a:tailEnd/>
          </a:ln>
          <a:effectLst/>
        </p:spPr>
      </p:pic>
      <p:pic>
        <p:nvPicPr>
          <p:cNvPr id="208906" name="Picture 10"/>
          <p:cNvPicPr>
            <a:picLocks noChangeAspect="1" noChangeArrowheads="1"/>
          </p:cNvPicPr>
          <p:nvPr/>
        </p:nvPicPr>
        <p:blipFill>
          <a:blip r:embed="rId5"/>
          <a:srcRect/>
          <a:stretch>
            <a:fillRect/>
          </a:stretch>
        </p:blipFill>
        <p:spPr bwMode="auto">
          <a:xfrm>
            <a:off x="6735763" y="3063875"/>
            <a:ext cx="2195512" cy="2532063"/>
          </a:xfrm>
          <a:prstGeom prst="rect">
            <a:avLst/>
          </a:prstGeom>
          <a:noFill/>
          <a:ln w="9525">
            <a:noFill/>
            <a:miter lim="800000"/>
            <a:headEnd/>
            <a:tailEnd/>
          </a:ln>
          <a:effectLst/>
        </p:spPr>
      </p:pic>
      <p:grpSp>
        <p:nvGrpSpPr>
          <p:cNvPr id="208907" name="Group 11"/>
          <p:cNvGrpSpPr>
            <a:grpSpLocks/>
          </p:cNvGrpSpPr>
          <p:nvPr/>
        </p:nvGrpSpPr>
        <p:grpSpPr bwMode="auto">
          <a:xfrm>
            <a:off x="3194050" y="271463"/>
            <a:ext cx="3554413" cy="2271712"/>
            <a:chOff x="146" y="799"/>
            <a:chExt cx="5167" cy="3395"/>
          </a:xfrm>
        </p:grpSpPr>
        <p:pic>
          <p:nvPicPr>
            <p:cNvPr id="208908" name="Picture 12" descr="sel1"/>
            <p:cNvPicPr>
              <a:picLocks noChangeAspect="1" noChangeArrowheads="1"/>
            </p:cNvPicPr>
            <p:nvPr/>
          </p:nvPicPr>
          <p:blipFill>
            <a:blip r:embed="rId6"/>
            <a:srcRect/>
            <a:stretch>
              <a:fillRect/>
            </a:stretch>
          </p:blipFill>
          <p:spPr bwMode="auto">
            <a:xfrm>
              <a:off x="1228" y="799"/>
              <a:ext cx="2333" cy="1639"/>
            </a:xfrm>
            <a:prstGeom prst="rect">
              <a:avLst/>
            </a:prstGeom>
            <a:noFill/>
            <a:ln w="38100">
              <a:solidFill>
                <a:schemeClr val="bg2"/>
              </a:solidFill>
              <a:miter lim="800000"/>
              <a:headEnd/>
              <a:tailEnd/>
            </a:ln>
          </p:spPr>
        </p:pic>
        <p:pic>
          <p:nvPicPr>
            <p:cNvPr id="208909" name="Picture 13" descr="ta"/>
            <p:cNvPicPr>
              <a:picLocks noChangeAspect="1" noChangeArrowheads="1"/>
            </p:cNvPicPr>
            <p:nvPr/>
          </p:nvPicPr>
          <p:blipFill>
            <a:blip r:embed="rId7"/>
            <a:srcRect/>
            <a:stretch>
              <a:fillRect/>
            </a:stretch>
          </p:blipFill>
          <p:spPr bwMode="auto">
            <a:xfrm>
              <a:off x="2990" y="1039"/>
              <a:ext cx="2107" cy="1455"/>
            </a:xfrm>
            <a:prstGeom prst="rect">
              <a:avLst/>
            </a:prstGeom>
            <a:noFill/>
            <a:ln w="38100">
              <a:solidFill>
                <a:schemeClr val="bg2"/>
              </a:solidFill>
              <a:miter lim="800000"/>
              <a:headEnd/>
              <a:tailEnd/>
            </a:ln>
          </p:spPr>
        </p:pic>
        <p:pic>
          <p:nvPicPr>
            <p:cNvPr id="208910" name="Picture 14" descr="seite_7"/>
            <p:cNvPicPr>
              <a:picLocks noChangeAspect="1" noChangeArrowheads="1"/>
            </p:cNvPicPr>
            <p:nvPr/>
          </p:nvPicPr>
          <p:blipFill>
            <a:blip r:embed="rId8"/>
            <a:srcRect/>
            <a:stretch>
              <a:fillRect/>
            </a:stretch>
          </p:blipFill>
          <p:spPr bwMode="auto">
            <a:xfrm>
              <a:off x="2879" y="2257"/>
              <a:ext cx="2434" cy="1637"/>
            </a:xfrm>
            <a:prstGeom prst="rect">
              <a:avLst/>
            </a:prstGeom>
            <a:noFill/>
            <a:ln w="38100">
              <a:solidFill>
                <a:schemeClr val="bg2"/>
              </a:solidFill>
              <a:miter lim="800000"/>
              <a:headEnd/>
              <a:tailEnd/>
            </a:ln>
          </p:spPr>
        </p:pic>
        <p:pic>
          <p:nvPicPr>
            <p:cNvPr id="208911" name="Picture 15" descr="seite_6_hi"/>
            <p:cNvPicPr>
              <a:picLocks noChangeAspect="1" noChangeArrowheads="1"/>
            </p:cNvPicPr>
            <p:nvPr/>
          </p:nvPicPr>
          <p:blipFill>
            <a:blip r:embed="rId9"/>
            <a:srcRect/>
            <a:stretch>
              <a:fillRect/>
            </a:stretch>
          </p:blipFill>
          <p:spPr bwMode="auto">
            <a:xfrm>
              <a:off x="1982" y="2690"/>
              <a:ext cx="2236" cy="1504"/>
            </a:xfrm>
            <a:prstGeom prst="rect">
              <a:avLst/>
            </a:prstGeom>
            <a:noFill/>
            <a:ln w="38100">
              <a:solidFill>
                <a:schemeClr val="bg2"/>
              </a:solidFill>
              <a:miter lim="800000"/>
              <a:headEnd/>
              <a:tailEnd/>
            </a:ln>
          </p:spPr>
        </p:pic>
        <p:pic>
          <p:nvPicPr>
            <p:cNvPr id="208912" name="Picture 16" descr="Report"/>
            <p:cNvPicPr>
              <a:picLocks noChangeAspect="1" noChangeArrowheads="1"/>
            </p:cNvPicPr>
            <p:nvPr/>
          </p:nvPicPr>
          <p:blipFill>
            <a:blip r:embed="rId10"/>
            <a:srcRect/>
            <a:stretch>
              <a:fillRect/>
            </a:stretch>
          </p:blipFill>
          <p:spPr bwMode="auto">
            <a:xfrm>
              <a:off x="146" y="1690"/>
              <a:ext cx="2465" cy="1794"/>
            </a:xfrm>
            <a:prstGeom prst="rect">
              <a:avLst/>
            </a:prstGeom>
            <a:noFill/>
            <a:ln w="38100">
              <a:solidFill>
                <a:schemeClr val="bg2"/>
              </a:solidFill>
              <a:miter lim="800000"/>
              <a:headEnd/>
              <a:tailEnd/>
            </a:ln>
          </p:spPr>
        </p:pic>
      </p:grpSp>
      <p:pic>
        <p:nvPicPr>
          <p:cNvPr id="208913" name="Picture 17"/>
          <p:cNvPicPr>
            <a:picLocks noChangeAspect="1" noChangeArrowheads="1"/>
          </p:cNvPicPr>
          <p:nvPr/>
        </p:nvPicPr>
        <p:blipFill>
          <a:blip r:embed="rId11"/>
          <a:srcRect/>
          <a:stretch>
            <a:fillRect/>
          </a:stretch>
        </p:blipFill>
        <p:spPr bwMode="auto">
          <a:xfrm>
            <a:off x="236538" y="415925"/>
            <a:ext cx="2686050" cy="2781300"/>
          </a:xfrm>
          <a:prstGeom prst="rect">
            <a:avLst/>
          </a:prstGeom>
          <a:noFill/>
          <a:ln w="9525">
            <a:noFill/>
            <a:miter lim="800000"/>
            <a:headEnd/>
            <a:tailEnd/>
          </a:ln>
          <a:effectLst/>
        </p:spPr>
      </p:pic>
      <p:pic>
        <p:nvPicPr>
          <p:cNvPr id="208914" name="Picture 18"/>
          <p:cNvPicPr>
            <a:picLocks noChangeAspect="1" noChangeArrowheads="1"/>
          </p:cNvPicPr>
          <p:nvPr/>
        </p:nvPicPr>
        <p:blipFill>
          <a:blip r:embed="rId12"/>
          <a:srcRect/>
          <a:stretch>
            <a:fillRect/>
          </a:stretch>
        </p:blipFill>
        <p:spPr bwMode="auto">
          <a:xfrm>
            <a:off x="1843088" y="3314700"/>
            <a:ext cx="1000125" cy="876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isy-Vorlagensatz_2007_neu">
  <a:themeElements>
    <a:clrScheme name="disy-Vorlagensatz_2007_ne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y-Vorlagensatz_2007_neu">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1" i="0" u="none" strike="noStrike" cap="none" normalizeH="0" baseline="0" smtClean="0">
            <a:ln>
              <a:noFill/>
            </a:ln>
            <a:solidFill>
              <a:schemeClr val="tx1"/>
            </a:solidFill>
            <a:effectLst/>
            <a:latin typeface="Arial" charset="0"/>
          </a:defRPr>
        </a:defPPr>
      </a:lstStyle>
    </a:lnDef>
  </a:objectDefaults>
  <a:extraClrSchemeLst>
    <a:extraClrScheme>
      <a:clrScheme name="disy-Vorlagensatz_2007_neu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y-Vorlagensatz_2007_neu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y-Vorlagensatz_2007_neu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y-Vorlagensatz_2007_neu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y-Vorlagensatz_2007_neu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y-Vorlagensatz_2007_neu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y-Vorlagensatz_2007_neu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y-Vorlagensatz_2007_neu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y-Vorlagensatz_2007_neu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y-Vorlagensatz_2007_neu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y-Vorlagensatz_2007_neu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y-Vorlagensatz_2007_neu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Words>645</Words>
  <Application>Microsoft Office PowerPoint</Application>
  <PresentationFormat>Bildschirmpräsentation (4:3)</PresentationFormat>
  <Paragraphs>243</Paragraphs>
  <Slides>19</Slides>
  <Notes>4</Notes>
  <HiddenSlides>0</HiddenSlides>
  <MMClips>0</MMClips>
  <ScaleCrop>false</ScaleCrop>
  <HeadingPairs>
    <vt:vector size="6" baseType="variant">
      <vt:variant>
        <vt:lpstr>Verwendete Schriftarten</vt:lpstr>
      </vt:variant>
      <vt:variant>
        <vt:i4>4</vt:i4>
      </vt:variant>
      <vt:variant>
        <vt:lpstr>Entwurfsvorlage</vt:lpstr>
      </vt:variant>
      <vt:variant>
        <vt:i4>1</vt:i4>
      </vt:variant>
      <vt:variant>
        <vt:lpstr>Folientitel</vt:lpstr>
      </vt:variant>
      <vt:variant>
        <vt:i4>19</vt:i4>
      </vt:variant>
    </vt:vector>
  </HeadingPairs>
  <TitlesOfParts>
    <vt:vector size="24" baseType="lpstr">
      <vt:lpstr>Arial</vt:lpstr>
      <vt:lpstr>Times New Roman</vt:lpstr>
      <vt:lpstr>Wingdings</vt:lpstr>
      <vt:lpstr>Wingdings 2</vt:lpstr>
      <vt:lpstr>disy-Vorlagensatz_2007_neu</vt:lpstr>
      <vt:lpstr>Integrierte Umweltdatenbanken: Geodatenhaltung, Architekturalternativen,  Inhaltliche und technische Aspekte der Modellierung </vt:lpstr>
      <vt:lpstr>Folie 2</vt:lpstr>
      <vt:lpstr>Kurzprofil</vt:lpstr>
      <vt:lpstr>Unsere Themen</vt:lpstr>
      <vt:lpstr>Unsere Produkte</vt:lpstr>
      <vt:lpstr>Verbreitung Umweltinformationssysteme  mit disy Cadenza</vt:lpstr>
      <vt:lpstr>Folie 7</vt:lpstr>
      <vt:lpstr>Folie 8</vt:lpstr>
      <vt:lpstr>Folie 9</vt:lpstr>
      <vt:lpstr>Data Warehouse – Massendaten (Messdaten)</vt:lpstr>
      <vt:lpstr>Folie 11</vt:lpstr>
      <vt:lpstr>Modellierung – Inhaltliche Aspekte - 2</vt:lpstr>
      <vt:lpstr>Folie 13</vt:lpstr>
      <vt:lpstr>Modellierung – Technische Aspekte</vt:lpstr>
      <vt:lpstr>Recherche und Auswertung – disy Cadenza</vt:lpstr>
      <vt:lpstr>Recherche und Auswertung – disy Cadenza Gewässernetzkriterium</vt:lpstr>
      <vt:lpstr>Recherche und Auswertung – disy Cadenza Explorative Querying</vt:lpstr>
      <vt:lpstr>Recherche und Auswertung – disy Cadenza</vt:lpstr>
      <vt:lpstr>Folie 19</vt:lpstr>
    </vt:vector>
  </TitlesOfParts>
  <Company>Disy Informationssysteme GmbH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Vorstellung disy GISterm  in Lauda-Königshofen   </dc:title>
  <dc:creator>Disy Informationssysteme GmbH</dc:creator>
  <cp:lastModifiedBy>Gergely Lukacs</cp:lastModifiedBy>
  <cp:revision>43</cp:revision>
  <dcterms:created xsi:type="dcterms:W3CDTF">2007-11-15T10:40:47Z</dcterms:created>
  <dcterms:modified xsi:type="dcterms:W3CDTF">2008-06-05T11:38:53Z</dcterms:modified>
</cp:coreProperties>
</file>