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309" r:id="rId3"/>
    <p:sldId id="257" r:id="rId4"/>
    <p:sldId id="272" r:id="rId5"/>
    <p:sldId id="273" r:id="rId6"/>
    <p:sldId id="274" r:id="rId7"/>
    <p:sldId id="275" r:id="rId8"/>
    <p:sldId id="293" r:id="rId9"/>
    <p:sldId id="294" r:id="rId10"/>
    <p:sldId id="295" r:id="rId11"/>
    <p:sldId id="291" r:id="rId12"/>
    <p:sldId id="276" r:id="rId13"/>
    <p:sldId id="258" r:id="rId14"/>
    <p:sldId id="277" r:id="rId15"/>
    <p:sldId id="278" r:id="rId16"/>
    <p:sldId id="262" r:id="rId17"/>
    <p:sldId id="263" r:id="rId18"/>
    <p:sldId id="302" r:id="rId19"/>
    <p:sldId id="284" r:id="rId20"/>
    <p:sldId id="285" r:id="rId21"/>
    <p:sldId id="280" r:id="rId22"/>
    <p:sldId id="304" r:id="rId23"/>
    <p:sldId id="303" r:id="rId24"/>
    <p:sldId id="261" r:id="rId25"/>
    <p:sldId id="259" r:id="rId26"/>
    <p:sldId id="260" r:id="rId27"/>
    <p:sldId id="264" r:id="rId28"/>
    <p:sldId id="306" r:id="rId29"/>
    <p:sldId id="305" r:id="rId30"/>
    <p:sldId id="307" r:id="rId31"/>
    <p:sldId id="282" r:id="rId32"/>
    <p:sldId id="265" r:id="rId33"/>
    <p:sldId id="279" r:id="rId34"/>
    <p:sldId id="266" r:id="rId35"/>
    <p:sldId id="300" r:id="rId36"/>
    <p:sldId id="286" r:id="rId37"/>
    <p:sldId id="287" r:id="rId38"/>
    <p:sldId id="288" r:id="rId39"/>
    <p:sldId id="289" r:id="rId40"/>
    <p:sldId id="290" r:id="rId41"/>
    <p:sldId id="292" r:id="rId42"/>
    <p:sldId id="296" r:id="rId43"/>
    <p:sldId id="297" r:id="rId44"/>
    <p:sldId id="298" r:id="rId45"/>
    <p:sldId id="299" r:id="rId46"/>
    <p:sldId id="301" r:id="rId47"/>
    <p:sldId id="308" r:id="rId4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274" autoAdjust="0"/>
    <p:restoredTop sz="86413" autoAdjust="0"/>
  </p:normalViewPr>
  <p:slideViewPr>
    <p:cSldViewPr>
      <p:cViewPr>
        <p:scale>
          <a:sx n="60" d="100"/>
          <a:sy n="60" d="100"/>
        </p:scale>
        <p:origin x="-84" y="-24"/>
      </p:cViewPr>
      <p:guideLst>
        <p:guide orient="horz" pos="2160"/>
        <p:guide pos="2880"/>
      </p:guideLst>
    </p:cSldViewPr>
  </p:slideViewPr>
  <p:outlineViewPr>
    <p:cViewPr>
      <p:scale>
        <a:sx n="33" d="100"/>
        <a:sy n="33" d="100"/>
      </p:scale>
      <p:origin x="0" y="91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Notfallordner%20aus%20backup\Aufs&#228;tze-Neu\Statistik%20Near%20Gentechnik%20und%20Lebensmitte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Notfallordner%20aus%20backup\Aufs&#228;tze-Neu\Statistik%20Near%20Gentechnik%20und%20Lebensmitte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Suchmaschine\Verlaufsstatistiken\Hauptkategorien%20nicht%20bereinigt.csv"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Suchmaschine\Verlaufsstatistiken\Verlaufsverzeichnis%20vom%2002_06_2008%20-%2011_05_2008%20kein%20Kat.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view3D>
      <c:perspective val="30"/>
    </c:view3D>
    <c:plotArea>
      <c:layout>
        <c:manualLayout>
          <c:layoutTarget val="inner"/>
          <c:xMode val="edge"/>
          <c:yMode val="edge"/>
          <c:x val="9.900282530170712E-2"/>
          <c:y val="1.3166111609050988E-2"/>
          <c:w val="0.73070499682646262"/>
          <c:h val="0.90596937794361176"/>
        </c:manualLayout>
      </c:layout>
      <c:bar3DChart>
        <c:barDir val="col"/>
        <c:grouping val="standard"/>
        <c:ser>
          <c:idx val="0"/>
          <c:order val="0"/>
          <c:tx>
            <c:strRef>
              <c:f>Tabelle4!$A$4</c:f>
              <c:strCache>
                <c:ptCount val="1"/>
                <c:pt idx="0">
                  <c:v>Energie</c:v>
                </c:pt>
              </c:strCache>
            </c:strRef>
          </c:tx>
          <c:cat>
            <c:numRef>
              <c:f>Tabelle4!$B$3:$K$3</c:f>
              <c:numCache>
                <c:formatCode>General</c:formatCode>
                <c:ptCount val="10"/>
                <c:pt idx="0">
                  <c:v>2</c:v>
                </c:pt>
                <c:pt idx="1">
                  <c:v>5</c:v>
                </c:pt>
                <c:pt idx="2">
                  <c:v>10</c:v>
                </c:pt>
                <c:pt idx="3">
                  <c:v>15</c:v>
                </c:pt>
                <c:pt idx="4">
                  <c:v>20</c:v>
                </c:pt>
                <c:pt idx="5">
                  <c:v>30</c:v>
                </c:pt>
                <c:pt idx="6">
                  <c:v>50</c:v>
                </c:pt>
                <c:pt idx="7">
                  <c:v>70</c:v>
                </c:pt>
                <c:pt idx="8">
                  <c:v>99</c:v>
                </c:pt>
                <c:pt idx="9">
                  <c:v>9999</c:v>
                </c:pt>
              </c:numCache>
            </c:numRef>
          </c:cat>
          <c:val>
            <c:numRef>
              <c:f>Tabelle4!$B$4:$K$4</c:f>
              <c:numCache>
                <c:formatCode>General</c:formatCode>
                <c:ptCount val="10"/>
                <c:pt idx="0">
                  <c:v>128</c:v>
                </c:pt>
                <c:pt idx="1">
                  <c:v>141</c:v>
                </c:pt>
                <c:pt idx="2">
                  <c:v>160</c:v>
                </c:pt>
                <c:pt idx="3">
                  <c:v>182</c:v>
                </c:pt>
                <c:pt idx="4">
                  <c:v>205</c:v>
                </c:pt>
                <c:pt idx="5">
                  <c:v>218</c:v>
                </c:pt>
                <c:pt idx="6">
                  <c:v>240</c:v>
                </c:pt>
                <c:pt idx="7">
                  <c:v>260</c:v>
                </c:pt>
                <c:pt idx="8">
                  <c:v>286</c:v>
                </c:pt>
                <c:pt idx="9">
                  <c:v>395</c:v>
                </c:pt>
              </c:numCache>
            </c:numRef>
          </c:val>
        </c:ser>
        <c:ser>
          <c:idx val="1"/>
          <c:order val="1"/>
          <c:tx>
            <c:strRef>
              <c:f>Tabelle4!$A$5</c:f>
              <c:strCache>
                <c:ptCount val="1"/>
                <c:pt idx="0">
                  <c:v>Kat-Energie</c:v>
                </c:pt>
              </c:strCache>
            </c:strRef>
          </c:tx>
          <c:cat>
            <c:numRef>
              <c:f>Tabelle4!$B$3:$K$3</c:f>
              <c:numCache>
                <c:formatCode>General</c:formatCode>
                <c:ptCount val="10"/>
                <c:pt idx="0">
                  <c:v>2</c:v>
                </c:pt>
                <c:pt idx="1">
                  <c:v>5</c:v>
                </c:pt>
                <c:pt idx="2">
                  <c:v>10</c:v>
                </c:pt>
                <c:pt idx="3">
                  <c:v>15</c:v>
                </c:pt>
                <c:pt idx="4">
                  <c:v>20</c:v>
                </c:pt>
                <c:pt idx="5">
                  <c:v>30</c:v>
                </c:pt>
                <c:pt idx="6">
                  <c:v>50</c:v>
                </c:pt>
                <c:pt idx="7">
                  <c:v>70</c:v>
                </c:pt>
                <c:pt idx="8">
                  <c:v>99</c:v>
                </c:pt>
                <c:pt idx="9">
                  <c:v>9999</c:v>
                </c:pt>
              </c:numCache>
            </c:numRef>
          </c:cat>
          <c:val>
            <c:numRef>
              <c:f>Tabelle4!$B$5:$K$5</c:f>
              <c:numCache>
                <c:formatCode>General</c:formatCode>
                <c:ptCount val="10"/>
                <c:pt idx="0">
                  <c:v>111</c:v>
                </c:pt>
                <c:pt idx="1">
                  <c:v>124</c:v>
                </c:pt>
                <c:pt idx="2">
                  <c:v>143</c:v>
                </c:pt>
                <c:pt idx="3">
                  <c:v>160</c:v>
                </c:pt>
                <c:pt idx="4">
                  <c:v>181</c:v>
                </c:pt>
                <c:pt idx="5">
                  <c:v>190</c:v>
                </c:pt>
                <c:pt idx="6">
                  <c:v>208</c:v>
                </c:pt>
                <c:pt idx="7">
                  <c:v>221</c:v>
                </c:pt>
                <c:pt idx="8">
                  <c:v>246</c:v>
                </c:pt>
                <c:pt idx="9">
                  <c:v>321</c:v>
                </c:pt>
              </c:numCache>
            </c:numRef>
          </c:val>
        </c:ser>
        <c:ser>
          <c:idx val="2"/>
          <c:order val="2"/>
          <c:tx>
            <c:strRef>
              <c:f>Tabelle4!$A$6</c:f>
              <c:strCache>
                <c:ptCount val="1"/>
                <c:pt idx="0">
                  <c:v>Klima</c:v>
                </c:pt>
              </c:strCache>
            </c:strRef>
          </c:tx>
          <c:cat>
            <c:numRef>
              <c:f>Tabelle4!$B$3:$K$3</c:f>
              <c:numCache>
                <c:formatCode>General</c:formatCode>
                <c:ptCount val="10"/>
                <c:pt idx="0">
                  <c:v>2</c:v>
                </c:pt>
                <c:pt idx="1">
                  <c:v>5</c:v>
                </c:pt>
                <c:pt idx="2">
                  <c:v>10</c:v>
                </c:pt>
                <c:pt idx="3">
                  <c:v>15</c:v>
                </c:pt>
                <c:pt idx="4">
                  <c:v>20</c:v>
                </c:pt>
                <c:pt idx="5">
                  <c:v>30</c:v>
                </c:pt>
                <c:pt idx="6">
                  <c:v>50</c:v>
                </c:pt>
                <c:pt idx="7">
                  <c:v>70</c:v>
                </c:pt>
                <c:pt idx="8">
                  <c:v>99</c:v>
                </c:pt>
                <c:pt idx="9">
                  <c:v>9999</c:v>
                </c:pt>
              </c:numCache>
            </c:numRef>
          </c:cat>
          <c:val>
            <c:numRef>
              <c:f>Tabelle4!$B$6:$K$6</c:f>
              <c:numCache>
                <c:formatCode>General</c:formatCode>
                <c:ptCount val="10"/>
                <c:pt idx="0">
                  <c:v>255</c:v>
                </c:pt>
                <c:pt idx="1">
                  <c:v>306</c:v>
                </c:pt>
                <c:pt idx="2">
                  <c:v>342</c:v>
                </c:pt>
                <c:pt idx="3">
                  <c:v>418</c:v>
                </c:pt>
                <c:pt idx="4">
                  <c:v>446</c:v>
                </c:pt>
                <c:pt idx="5">
                  <c:v>471</c:v>
                </c:pt>
                <c:pt idx="6">
                  <c:v>538</c:v>
                </c:pt>
                <c:pt idx="7">
                  <c:v>597</c:v>
                </c:pt>
                <c:pt idx="8">
                  <c:v>649</c:v>
                </c:pt>
                <c:pt idx="9">
                  <c:v>870</c:v>
                </c:pt>
              </c:numCache>
            </c:numRef>
          </c:val>
        </c:ser>
        <c:ser>
          <c:idx val="3"/>
          <c:order val="3"/>
          <c:tx>
            <c:strRef>
              <c:f>Tabelle4!$A$7</c:f>
              <c:strCache>
                <c:ptCount val="1"/>
                <c:pt idx="0">
                  <c:v>Kat-Klima</c:v>
                </c:pt>
              </c:strCache>
            </c:strRef>
          </c:tx>
          <c:cat>
            <c:numRef>
              <c:f>Tabelle4!$B$3:$K$3</c:f>
              <c:numCache>
                <c:formatCode>General</c:formatCode>
                <c:ptCount val="10"/>
                <c:pt idx="0">
                  <c:v>2</c:v>
                </c:pt>
                <c:pt idx="1">
                  <c:v>5</c:v>
                </c:pt>
                <c:pt idx="2">
                  <c:v>10</c:v>
                </c:pt>
                <c:pt idx="3">
                  <c:v>15</c:v>
                </c:pt>
                <c:pt idx="4">
                  <c:v>20</c:v>
                </c:pt>
                <c:pt idx="5">
                  <c:v>30</c:v>
                </c:pt>
                <c:pt idx="6">
                  <c:v>50</c:v>
                </c:pt>
                <c:pt idx="7">
                  <c:v>70</c:v>
                </c:pt>
                <c:pt idx="8">
                  <c:v>99</c:v>
                </c:pt>
                <c:pt idx="9">
                  <c:v>9999</c:v>
                </c:pt>
              </c:numCache>
            </c:numRef>
          </c:cat>
          <c:val>
            <c:numRef>
              <c:f>Tabelle4!$B$7:$K$7</c:f>
              <c:numCache>
                <c:formatCode>General</c:formatCode>
                <c:ptCount val="10"/>
                <c:pt idx="0">
                  <c:v>236</c:v>
                </c:pt>
                <c:pt idx="1">
                  <c:v>287</c:v>
                </c:pt>
                <c:pt idx="2">
                  <c:v>323</c:v>
                </c:pt>
                <c:pt idx="3">
                  <c:v>398</c:v>
                </c:pt>
                <c:pt idx="4">
                  <c:v>425</c:v>
                </c:pt>
                <c:pt idx="5">
                  <c:v>447</c:v>
                </c:pt>
                <c:pt idx="6">
                  <c:v>510</c:v>
                </c:pt>
                <c:pt idx="7">
                  <c:v>565</c:v>
                </c:pt>
                <c:pt idx="8">
                  <c:v>611</c:v>
                </c:pt>
                <c:pt idx="9">
                  <c:v>826</c:v>
                </c:pt>
              </c:numCache>
            </c:numRef>
          </c:val>
        </c:ser>
        <c:shape val="cylinder"/>
        <c:axId val="126948096"/>
        <c:axId val="126949632"/>
        <c:axId val="115207680"/>
      </c:bar3DChart>
      <c:catAx>
        <c:axId val="126948096"/>
        <c:scaling>
          <c:orientation val="minMax"/>
        </c:scaling>
        <c:axPos val="b"/>
        <c:numFmt formatCode="General" sourceLinked="1"/>
        <c:tickLblPos val="nextTo"/>
        <c:crossAx val="126949632"/>
        <c:crosses val="autoZero"/>
        <c:auto val="1"/>
        <c:lblAlgn val="ctr"/>
        <c:lblOffset val="100"/>
      </c:catAx>
      <c:valAx>
        <c:axId val="126949632"/>
        <c:scaling>
          <c:orientation val="minMax"/>
        </c:scaling>
        <c:axPos val="l"/>
        <c:majorGridlines/>
        <c:numFmt formatCode="General" sourceLinked="1"/>
        <c:tickLblPos val="nextTo"/>
        <c:crossAx val="126948096"/>
        <c:crosses val="autoZero"/>
        <c:crossBetween val="between"/>
      </c:valAx>
      <c:serAx>
        <c:axId val="115207680"/>
        <c:scaling>
          <c:orientation val="minMax"/>
        </c:scaling>
        <c:axPos val="b"/>
        <c:tickLblPos val="nextTo"/>
        <c:crossAx val="126949632"/>
        <c:crosses val="autoZero"/>
      </c:ser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de-DE"/>
  <c:chart>
    <c:plotArea>
      <c:layout/>
      <c:lineChart>
        <c:grouping val="standard"/>
        <c:ser>
          <c:idx val="0"/>
          <c:order val="0"/>
          <c:tx>
            <c:strRef>
              <c:f>Tabelle6!$A$4</c:f>
              <c:strCache>
                <c:ptCount val="1"/>
                <c:pt idx="0">
                  <c:v>Meine Gemeinde</c:v>
                </c:pt>
              </c:strCache>
            </c:strRef>
          </c:tx>
          <c:marker>
            <c:symbol val="none"/>
          </c:marker>
          <c:val>
            <c:numRef>
              <c:f>Tabelle6!$B$4:$J$4</c:f>
              <c:numCache>
                <c:formatCode>General</c:formatCode>
                <c:ptCount val="9"/>
                <c:pt idx="0">
                  <c:v>10</c:v>
                </c:pt>
                <c:pt idx="1">
                  <c:v>30</c:v>
                </c:pt>
                <c:pt idx="2">
                  <c:v>37</c:v>
                </c:pt>
                <c:pt idx="3">
                  <c:v>73</c:v>
                </c:pt>
                <c:pt idx="4">
                  <c:v>84</c:v>
                </c:pt>
                <c:pt idx="5">
                  <c:v>106</c:v>
                </c:pt>
                <c:pt idx="6">
                  <c:v>170</c:v>
                </c:pt>
                <c:pt idx="7">
                  <c:v>188</c:v>
                </c:pt>
                <c:pt idx="8">
                  <c:v>201</c:v>
                </c:pt>
              </c:numCache>
            </c:numRef>
          </c:val>
        </c:ser>
        <c:ser>
          <c:idx val="1"/>
          <c:order val="1"/>
          <c:tx>
            <c:strRef>
              <c:f>Tabelle6!$A$5</c:f>
              <c:strCache>
                <c:ptCount val="1"/>
                <c:pt idx="0">
                  <c:v>Meine Umwelt</c:v>
                </c:pt>
              </c:strCache>
            </c:strRef>
          </c:tx>
          <c:marker>
            <c:symbol val="none"/>
          </c:marker>
          <c:val>
            <c:numRef>
              <c:f>Tabelle6!$B$5:$J$5</c:f>
              <c:numCache>
                <c:formatCode>General</c:formatCode>
                <c:ptCount val="9"/>
                <c:pt idx="0">
                  <c:v>0</c:v>
                </c:pt>
                <c:pt idx="1">
                  <c:v>1</c:v>
                </c:pt>
                <c:pt idx="2">
                  <c:v>8</c:v>
                </c:pt>
                <c:pt idx="3">
                  <c:v>14</c:v>
                </c:pt>
                <c:pt idx="4">
                  <c:v>15</c:v>
                </c:pt>
                <c:pt idx="5">
                  <c:v>16</c:v>
                </c:pt>
                <c:pt idx="6">
                  <c:v>18</c:v>
                </c:pt>
                <c:pt idx="7">
                  <c:v>20</c:v>
                </c:pt>
                <c:pt idx="8">
                  <c:v>25</c:v>
                </c:pt>
              </c:numCache>
            </c:numRef>
          </c:val>
        </c:ser>
        <c:ser>
          <c:idx val="2"/>
          <c:order val="2"/>
          <c:tx>
            <c:strRef>
              <c:f>Tabelle6!$A$6</c:f>
              <c:strCache>
                <c:ptCount val="1"/>
                <c:pt idx="0">
                  <c:v>Wohnen</c:v>
                </c:pt>
              </c:strCache>
            </c:strRef>
          </c:tx>
          <c:marker>
            <c:symbol val="none"/>
          </c:marker>
          <c:val>
            <c:numRef>
              <c:f>Tabelle6!$B$6:$J$6</c:f>
              <c:numCache>
                <c:formatCode>General</c:formatCode>
                <c:ptCount val="9"/>
                <c:pt idx="0">
                  <c:v>1</c:v>
                </c:pt>
                <c:pt idx="1">
                  <c:v>18</c:v>
                </c:pt>
                <c:pt idx="2">
                  <c:v>27</c:v>
                </c:pt>
                <c:pt idx="3">
                  <c:v>35</c:v>
                </c:pt>
                <c:pt idx="4">
                  <c:v>35</c:v>
                </c:pt>
                <c:pt idx="5">
                  <c:v>39</c:v>
                </c:pt>
                <c:pt idx="6">
                  <c:v>49</c:v>
                </c:pt>
                <c:pt idx="7">
                  <c:v>53</c:v>
                </c:pt>
                <c:pt idx="8">
                  <c:v>56</c:v>
                </c:pt>
              </c:numCache>
            </c:numRef>
          </c:val>
        </c:ser>
        <c:ser>
          <c:idx val="3"/>
          <c:order val="3"/>
          <c:tx>
            <c:strRef>
              <c:f>Tabelle6!$A$7</c:f>
              <c:strCache>
                <c:ptCount val="1"/>
                <c:pt idx="0">
                  <c:v>Satzungen</c:v>
                </c:pt>
              </c:strCache>
            </c:strRef>
          </c:tx>
          <c:marker>
            <c:symbol val="none"/>
          </c:marker>
          <c:val>
            <c:numRef>
              <c:f>Tabelle6!$B$7:$J$7</c:f>
              <c:numCache>
                <c:formatCode>General</c:formatCode>
                <c:ptCount val="9"/>
                <c:pt idx="0">
                  <c:v>3</c:v>
                </c:pt>
                <c:pt idx="1">
                  <c:v>18</c:v>
                </c:pt>
                <c:pt idx="2">
                  <c:v>24</c:v>
                </c:pt>
                <c:pt idx="3">
                  <c:v>33</c:v>
                </c:pt>
                <c:pt idx="4">
                  <c:v>37</c:v>
                </c:pt>
                <c:pt idx="5">
                  <c:v>50</c:v>
                </c:pt>
                <c:pt idx="6">
                  <c:v>77</c:v>
                </c:pt>
                <c:pt idx="7">
                  <c:v>89</c:v>
                </c:pt>
                <c:pt idx="8">
                  <c:v>97</c:v>
                </c:pt>
              </c:numCache>
            </c:numRef>
          </c:val>
        </c:ser>
        <c:ser>
          <c:idx val="4"/>
          <c:order val="4"/>
          <c:tx>
            <c:strRef>
              <c:f>Tabelle6!$A$8</c:f>
              <c:strCache>
                <c:ptCount val="1"/>
                <c:pt idx="0">
                  <c:v>Umwelt/Gemeinde</c:v>
                </c:pt>
              </c:strCache>
            </c:strRef>
          </c:tx>
          <c:marker>
            <c:symbol val="none"/>
          </c:marker>
          <c:val>
            <c:numRef>
              <c:f>Tabelle6!$B$8:$J$8</c:f>
              <c:numCache>
                <c:formatCode>General</c:formatCode>
                <c:ptCount val="9"/>
                <c:pt idx="2" formatCode="0">
                  <c:v>21.621621621621621</c:v>
                </c:pt>
                <c:pt idx="3" formatCode="0">
                  <c:v>19.17808219178082</c:v>
                </c:pt>
                <c:pt idx="4" formatCode="0">
                  <c:v>17.857142857142854</c:v>
                </c:pt>
                <c:pt idx="5" formatCode="0">
                  <c:v>15.09433962264151</c:v>
                </c:pt>
                <c:pt idx="6" formatCode="0">
                  <c:v>10.588235294117649</c:v>
                </c:pt>
                <c:pt idx="7" formatCode="0">
                  <c:v>10.638297872340424</c:v>
                </c:pt>
                <c:pt idx="8" formatCode="0">
                  <c:v>12.437810945273633</c:v>
                </c:pt>
              </c:numCache>
            </c:numRef>
          </c:val>
        </c:ser>
        <c:marker val="1"/>
        <c:axId val="132722688"/>
        <c:axId val="132724224"/>
      </c:lineChart>
      <c:catAx>
        <c:axId val="132722688"/>
        <c:scaling>
          <c:orientation val="minMax"/>
        </c:scaling>
        <c:axPos val="b"/>
        <c:tickLblPos val="nextTo"/>
        <c:crossAx val="132724224"/>
        <c:crosses val="autoZero"/>
        <c:auto val="1"/>
        <c:lblAlgn val="ctr"/>
        <c:lblOffset val="100"/>
      </c:catAx>
      <c:valAx>
        <c:axId val="132724224"/>
        <c:scaling>
          <c:orientation val="minMax"/>
        </c:scaling>
        <c:axPos val="l"/>
        <c:majorGridlines/>
        <c:numFmt formatCode="General" sourceLinked="1"/>
        <c:tickLblPos val="nextTo"/>
        <c:crossAx val="132722688"/>
        <c:crosses val="autoZero"/>
        <c:crossBetween val="between"/>
      </c:valAx>
    </c:plotArea>
    <c:legend>
      <c:legendPos val="r"/>
      <c:legendEntry>
        <c:idx val="4"/>
        <c:txPr>
          <a:bodyPr/>
          <a:lstStyle/>
          <a:p>
            <a:pPr>
              <a:defRPr>
                <a:solidFill>
                  <a:srgbClr val="FF0000"/>
                </a:solidFill>
              </a:defRPr>
            </a:pPr>
            <a:endParaRPr lang="de-DE"/>
          </a:p>
        </c:txPr>
      </c:legendEntry>
      <c:layout/>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e-DE"/>
  <c:chart>
    <c:plotArea>
      <c:layout/>
      <c:lineChart>
        <c:grouping val="standard"/>
        <c:ser>
          <c:idx val="0"/>
          <c:order val="0"/>
          <c:tx>
            <c:strRef>
              <c:f>'Hauptkategorien nicht bereinigt'!$D$1</c:f>
              <c:strCache>
                <c:ptCount val="1"/>
                <c:pt idx="0">
                  <c:v>%% 11-5-08</c:v>
                </c:pt>
              </c:strCache>
            </c:strRef>
          </c:tx>
          <c:marker>
            <c:symbol val="none"/>
          </c:marker>
          <c:cat>
            <c:strRef>
              <c:f>'Hauptkategorien nicht bereinigt'!$C$2:$C$41</c:f>
              <c:strCache>
                <c:ptCount val="40"/>
                <c:pt idx="0">
                  <c:v>Arbeit und Beruf</c:v>
                </c:pt>
                <c:pt idx="1">
                  <c:v>Bauen</c:v>
                </c:pt>
                <c:pt idx="2">
                  <c:v>Jugend</c:v>
                </c:pt>
                <c:pt idx="3">
                  <c:v>Familie und Partnerschaften</c:v>
                </c:pt>
                <c:pt idx="4">
                  <c:v>  Kinder, Jugendliche</c:v>
                </c:pt>
                <c:pt idx="5">
                  <c:v>Gesellschaft und Politik</c:v>
                </c:pt>
                <c:pt idx="6">
                  <c:v>Kinderbetreuung</c:v>
                </c:pt>
                <c:pt idx="7">
                  <c:v>Gefahrenabwehr und Sicherheit</c:v>
                </c:pt>
                <c:pt idx="8">
                  <c:v>Gesundheit und Vorsorge</c:v>
                </c:pt>
                <c:pt idx="9">
                  <c:v>Leben mit einer Behinderung</c:v>
                </c:pt>
                <c:pt idx="10">
                  <c:v>Notlagen- und Opferhilfen</c:v>
                </c:pt>
                <c:pt idx="11">
                  <c:v>Ausweise, Dokumente und Urkunden</c:v>
                </c:pt>
                <c:pt idx="12">
                  <c:v>Ruhestand</c:v>
                </c:pt>
                <c:pt idx="13">
                  <c:v>Mobilität</c:v>
                </c:pt>
                <c:pt idx="14">
                  <c:v>  Fahrzeuganmeldung und -abmeldung</c:v>
                </c:pt>
                <c:pt idx="15">
                  <c:v>Schule</c:v>
                </c:pt>
                <c:pt idx="16">
                  <c:v>Studium</c:v>
                </c:pt>
                <c:pt idx="17">
                  <c:v>Tierhaltung und Jagd</c:v>
                </c:pt>
                <c:pt idx="18">
                  <c:v>  Veterinärüberwachung</c:v>
                </c:pt>
                <c:pt idx="19">
                  <c:v>Wohnen</c:v>
                </c:pt>
                <c:pt idx="20">
                  <c:v>  Ver- und Entsorgung</c:v>
                </c:pt>
                <c:pt idx="21">
                  <c:v>  Kauf und Verkauf von Immobilien</c:v>
                </c:pt>
                <c:pt idx="22">
                  <c:v>Steuern und Abgaben</c:v>
                </c:pt>
                <c:pt idx="23">
                  <c:v>Meine Umwelt</c:v>
                </c:pt>
                <c:pt idx="24">
                  <c:v>  Schutzgebiete</c:v>
                </c:pt>
                <c:pt idx="25">
                  <c:v>  Umweltgesetze und Verordnungen</c:v>
                </c:pt>
                <c:pt idx="26">
                  <c:v>Tourismus in meiner Gemeinde</c:v>
                </c:pt>
                <c:pt idx="27">
                  <c:v>  Ausflugsziele</c:v>
                </c:pt>
                <c:pt idx="28">
                  <c:v>  Kur</c:v>
                </c:pt>
                <c:pt idx="29">
                  <c:v>Land- und Fortstwirtschaft</c:v>
                </c:pt>
                <c:pt idx="30">
                  <c:v>  Landwirtschaft</c:v>
                </c:pt>
                <c:pt idx="31">
                  <c:v>Meine Gemeinde</c:v>
                </c:pt>
                <c:pt idx="32">
                  <c:v>  Nachrichten aus den Gemeinden</c:v>
                </c:pt>
                <c:pt idx="33">
                  <c:v>  Bürgerservice</c:v>
                </c:pt>
                <c:pt idx="34">
                  <c:v>  Satzungen meiner Gemeinde</c:v>
                </c:pt>
                <c:pt idx="35">
                  <c:v>Kultur in meiner Gemeinde</c:v>
                </c:pt>
                <c:pt idx="36">
                  <c:v>  Heimatpflege</c:v>
                </c:pt>
                <c:pt idx="37">
                  <c:v>  Veranstaltungen / Versammlungen</c:v>
                </c:pt>
                <c:pt idx="38">
                  <c:v>Formulare zum Thema</c:v>
                </c:pt>
                <c:pt idx="39">
                  <c:v>Forschung</c:v>
                </c:pt>
              </c:strCache>
            </c:strRef>
          </c:cat>
          <c:val>
            <c:numRef>
              <c:f>'Hauptkategorien nicht bereinigt'!$D$2:$D$41</c:f>
              <c:numCache>
                <c:formatCode>General</c:formatCode>
                <c:ptCount val="40"/>
                <c:pt idx="0">
                  <c:v>22.377304208991703</c:v>
                </c:pt>
                <c:pt idx="1">
                  <c:v>8.4116025739725817</c:v>
                </c:pt>
                <c:pt idx="2">
                  <c:v>5.8079452469035573</c:v>
                </c:pt>
                <c:pt idx="3">
                  <c:v>14.961666451660342</c:v>
                </c:pt>
                <c:pt idx="4">
                  <c:v>9.7557389351499424</c:v>
                </c:pt>
                <c:pt idx="5">
                  <c:v>7.7638093018675036</c:v>
                </c:pt>
                <c:pt idx="6">
                  <c:v>4.7176550715832377</c:v>
                </c:pt>
                <c:pt idx="7">
                  <c:v>11.851703890504915</c:v>
                </c:pt>
                <c:pt idx="8">
                  <c:v>18.974655608405513</c:v>
                </c:pt>
                <c:pt idx="9">
                  <c:v>5.4847421796648437</c:v>
                </c:pt>
                <c:pt idx="10">
                  <c:v>6.2421193243530064</c:v>
                </c:pt>
                <c:pt idx="11">
                  <c:v>7.5127373912657465</c:v>
                </c:pt>
                <c:pt idx="12">
                  <c:v>5.8343008618286065</c:v>
                </c:pt>
                <c:pt idx="13">
                  <c:v>49.354356791217718</c:v>
                </c:pt>
                <c:pt idx="14">
                  <c:v>13.353973941232518</c:v>
                </c:pt>
                <c:pt idx="15">
                  <c:v>6.3087019304794367</c:v>
                </c:pt>
                <c:pt idx="16">
                  <c:v>20.881969846402249</c:v>
                </c:pt>
                <c:pt idx="17">
                  <c:v>9.3090806190517892</c:v>
                </c:pt>
                <c:pt idx="18">
                  <c:v>4.8397231828150362</c:v>
                </c:pt>
                <c:pt idx="19">
                  <c:v>29.433673320765848</c:v>
                </c:pt>
                <c:pt idx="20">
                  <c:v>5.5679704373228764</c:v>
                </c:pt>
                <c:pt idx="21">
                  <c:v>13.54539893384602</c:v>
                </c:pt>
                <c:pt idx="22">
                  <c:v>6.2379579114701027</c:v>
                </c:pt>
                <c:pt idx="23">
                  <c:v>46.950447282528025</c:v>
                </c:pt>
                <c:pt idx="24">
                  <c:v>6.9759151293713906</c:v>
                </c:pt>
                <c:pt idx="25">
                  <c:v>6.9689794412332224</c:v>
                </c:pt>
                <c:pt idx="26">
                  <c:v>48.330649222023858</c:v>
                </c:pt>
                <c:pt idx="27">
                  <c:v>7.9496857439704591</c:v>
                </c:pt>
                <c:pt idx="28">
                  <c:v>6.6707448512919072</c:v>
                </c:pt>
                <c:pt idx="29">
                  <c:v>24.05296646317359</c:v>
                </c:pt>
                <c:pt idx="30">
                  <c:v>18.491931713988865</c:v>
                </c:pt>
                <c:pt idx="31">
                  <c:v>22.047165453614838</c:v>
                </c:pt>
                <c:pt idx="32">
                  <c:v>4.6621695664778739</c:v>
                </c:pt>
                <c:pt idx="33">
                  <c:v>5.5346791342596706</c:v>
                </c:pt>
                <c:pt idx="34">
                  <c:v>9.2993706556583433</c:v>
                </c:pt>
                <c:pt idx="35">
                  <c:v>27.956371747335652</c:v>
                </c:pt>
                <c:pt idx="36">
                  <c:v>18.05359622365653</c:v>
                </c:pt>
                <c:pt idx="37">
                  <c:v>4.8924344126651205</c:v>
                </c:pt>
                <c:pt idx="38">
                  <c:v>4.5664570701711309</c:v>
                </c:pt>
                <c:pt idx="39">
                  <c:v>28.69016755235404</c:v>
                </c:pt>
              </c:numCache>
            </c:numRef>
          </c:val>
        </c:ser>
        <c:ser>
          <c:idx val="1"/>
          <c:order val="1"/>
          <c:tx>
            <c:strRef>
              <c:f>'Hauptkategorien nicht bereinigt'!$E$1</c:f>
              <c:strCache>
                <c:ptCount val="1"/>
                <c:pt idx="0">
                  <c:v>%%02-06-08</c:v>
                </c:pt>
              </c:strCache>
            </c:strRef>
          </c:tx>
          <c:marker>
            <c:symbol val="none"/>
          </c:marker>
          <c:cat>
            <c:strRef>
              <c:f>'Hauptkategorien nicht bereinigt'!$C$2:$C$41</c:f>
              <c:strCache>
                <c:ptCount val="40"/>
                <c:pt idx="0">
                  <c:v>Arbeit und Beruf</c:v>
                </c:pt>
                <c:pt idx="1">
                  <c:v>Bauen</c:v>
                </c:pt>
                <c:pt idx="2">
                  <c:v>Jugend</c:v>
                </c:pt>
                <c:pt idx="3">
                  <c:v>Familie und Partnerschaften</c:v>
                </c:pt>
                <c:pt idx="4">
                  <c:v>  Kinder, Jugendliche</c:v>
                </c:pt>
                <c:pt idx="5">
                  <c:v>Gesellschaft und Politik</c:v>
                </c:pt>
                <c:pt idx="6">
                  <c:v>Kinderbetreuung</c:v>
                </c:pt>
                <c:pt idx="7">
                  <c:v>Gefahrenabwehr und Sicherheit</c:v>
                </c:pt>
                <c:pt idx="8">
                  <c:v>Gesundheit und Vorsorge</c:v>
                </c:pt>
                <c:pt idx="9">
                  <c:v>Leben mit einer Behinderung</c:v>
                </c:pt>
                <c:pt idx="10">
                  <c:v>Notlagen- und Opferhilfen</c:v>
                </c:pt>
                <c:pt idx="11">
                  <c:v>Ausweise, Dokumente und Urkunden</c:v>
                </c:pt>
                <c:pt idx="12">
                  <c:v>Ruhestand</c:v>
                </c:pt>
                <c:pt idx="13">
                  <c:v>Mobilität</c:v>
                </c:pt>
                <c:pt idx="14">
                  <c:v>  Fahrzeuganmeldung und -abmeldung</c:v>
                </c:pt>
                <c:pt idx="15">
                  <c:v>Schule</c:v>
                </c:pt>
                <c:pt idx="16">
                  <c:v>Studium</c:v>
                </c:pt>
                <c:pt idx="17">
                  <c:v>Tierhaltung und Jagd</c:v>
                </c:pt>
                <c:pt idx="18">
                  <c:v>  Veterinärüberwachung</c:v>
                </c:pt>
                <c:pt idx="19">
                  <c:v>Wohnen</c:v>
                </c:pt>
                <c:pt idx="20">
                  <c:v>  Ver- und Entsorgung</c:v>
                </c:pt>
                <c:pt idx="21">
                  <c:v>  Kauf und Verkauf von Immobilien</c:v>
                </c:pt>
                <c:pt idx="22">
                  <c:v>Steuern und Abgaben</c:v>
                </c:pt>
                <c:pt idx="23">
                  <c:v>Meine Umwelt</c:v>
                </c:pt>
                <c:pt idx="24">
                  <c:v>  Schutzgebiete</c:v>
                </c:pt>
                <c:pt idx="25">
                  <c:v>  Umweltgesetze und Verordnungen</c:v>
                </c:pt>
                <c:pt idx="26">
                  <c:v>Tourismus in meiner Gemeinde</c:v>
                </c:pt>
                <c:pt idx="27">
                  <c:v>  Ausflugsziele</c:v>
                </c:pt>
                <c:pt idx="28">
                  <c:v>  Kur</c:v>
                </c:pt>
                <c:pt idx="29">
                  <c:v>Land- und Fortstwirtschaft</c:v>
                </c:pt>
                <c:pt idx="30">
                  <c:v>  Landwirtschaft</c:v>
                </c:pt>
                <c:pt idx="31">
                  <c:v>Meine Gemeinde</c:v>
                </c:pt>
                <c:pt idx="32">
                  <c:v>  Nachrichten aus den Gemeinden</c:v>
                </c:pt>
                <c:pt idx="33">
                  <c:v>  Bürgerservice</c:v>
                </c:pt>
                <c:pt idx="34">
                  <c:v>  Satzungen meiner Gemeinde</c:v>
                </c:pt>
                <c:pt idx="35">
                  <c:v>Kultur in meiner Gemeinde</c:v>
                </c:pt>
                <c:pt idx="36">
                  <c:v>  Heimatpflege</c:v>
                </c:pt>
                <c:pt idx="37">
                  <c:v>  Veranstaltungen / Versammlungen</c:v>
                </c:pt>
                <c:pt idx="38">
                  <c:v>Formulare zum Thema</c:v>
                </c:pt>
                <c:pt idx="39">
                  <c:v>Forschung</c:v>
                </c:pt>
              </c:strCache>
            </c:strRef>
          </c:cat>
          <c:val>
            <c:numRef>
              <c:f>'Hauptkategorien nicht bereinigt'!$E$2:$E$41</c:f>
              <c:numCache>
                <c:formatCode>General</c:formatCode>
                <c:ptCount val="40"/>
                <c:pt idx="0">
                  <c:v>26.835164575625829</c:v>
                </c:pt>
                <c:pt idx="1">
                  <c:v>8.212333007741659</c:v>
                </c:pt>
                <c:pt idx="2">
                  <c:v>7.0871016773875697</c:v>
                </c:pt>
                <c:pt idx="3">
                  <c:v>17.676422607871206</c:v>
                </c:pt>
                <c:pt idx="4">
                  <c:v>11.392334593524961</c:v>
                </c:pt>
                <c:pt idx="5">
                  <c:v>6.6923428598420625</c:v>
                </c:pt>
                <c:pt idx="6">
                  <c:v>3.3031528408295352</c:v>
                </c:pt>
                <c:pt idx="7">
                  <c:v>9.4185405057973952</c:v>
                </c:pt>
                <c:pt idx="8">
                  <c:v>12.645778189406631</c:v>
                </c:pt>
                <c:pt idx="9">
                  <c:v>6.6164277026217722</c:v>
                </c:pt>
                <c:pt idx="10">
                  <c:v>3.9695192208743082</c:v>
                </c:pt>
                <c:pt idx="11">
                  <c:v>4.504299328403909</c:v>
                </c:pt>
                <c:pt idx="12">
                  <c:v>4.359217027938465</c:v>
                </c:pt>
                <c:pt idx="13">
                  <c:v>36.449397486702154</c:v>
                </c:pt>
                <c:pt idx="14">
                  <c:v>18.818523973163117</c:v>
                </c:pt>
                <c:pt idx="15">
                  <c:v>5.2971909704824958</c:v>
                </c:pt>
                <c:pt idx="16">
                  <c:v>26.46739781398086</c:v>
                </c:pt>
                <c:pt idx="17">
                  <c:v>9.4775856280798365</c:v>
                </c:pt>
                <c:pt idx="18">
                  <c:v>6.6198017096093409</c:v>
                </c:pt>
                <c:pt idx="19">
                  <c:v>25.93093070295749</c:v>
                </c:pt>
                <c:pt idx="20">
                  <c:v>4.705052744164238</c:v>
                </c:pt>
                <c:pt idx="21">
                  <c:v>15.016018098173481</c:v>
                </c:pt>
                <c:pt idx="22">
                  <c:v>4.2360657728922195</c:v>
                </c:pt>
                <c:pt idx="23">
                  <c:v>41.517155982030062</c:v>
                </c:pt>
                <c:pt idx="24">
                  <c:v>6.0462205217227014</c:v>
                </c:pt>
                <c:pt idx="25">
                  <c:v>8.1448528679902825</c:v>
                </c:pt>
                <c:pt idx="26">
                  <c:v>20.618556701030933</c:v>
                </c:pt>
                <c:pt idx="27">
                  <c:v>7.0213085411299865</c:v>
                </c:pt>
                <c:pt idx="28">
                  <c:v>9.2886412367760016</c:v>
                </c:pt>
                <c:pt idx="29">
                  <c:v>19.110375577587821</c:v>
                </c:pt>
                <c:pt idx="30">
                  <c:v>14.339529697166009</c:v>
                </c:pt>
                <c:pt idx="31">
                  <c:v>29.065383194408597</c:v>
                </c:pt>
                <c:pt idx="32">
                  <c:v>6.3279501051846694</c:v>
                </c:pt>
                <c:pt idx="33">
                  <c:v>6.1018916370175775</c:v>
                </c:pt>
                <c:pt idx="34">
                  <c:v>12.384292647870073</c:v>
                </c:pt>
                <c:pt idx="35">
                  <c:v>37.006108639650989</c:v>
                </c:pt>
                <c:pt idx="36">
                  <c:v>24.490229719265724</c:v>
                </c:pt>
                <c:pt idx="37">
                  <c:v>10.440864623030635</c:v>
                </c:pt>
                <c:pt idx="38">
                  <c:v>5.3224960228892595</c:v>
                </c:pt>
                <c:pt idx="39">
                  <c:v>23.704086091162289</c:v>
                </c:pt>
              </c:numCache>
            </c:numRef>
          </c:val>
        </c:ser>
        <c:marker val="1"/>
        <c:axId val="132745856"/>
        <c:axId val="132755840"/>
      </c:lineChart>
      <c:catAx>
        <c:axId val="132745856"/>
        <c:scaling>
          <c:orientation val="minMax"/>
        </c:scaling>
        <c:axPos val="b"/>
        <c:tickLblPos val="nextTo"/>
        <c:txPr>
          <a:bodyPr/>
          <a:lstStyle/>
          <a:p>
            <a:pPr>
              <a:defRPr sz="1200"/>
            </a:pPr>
            <a:endParaRPr lang="de-DE"/>
          </a:p>
        </c:txPr>
        <c:crossAx val="132755840"/>
        <c:crosses val="autoZero"/>
        <c:auto val="1"/>
        <c:lblAlgn val="ctr"/>
        <c:lblOffset val="100"/>
      </c:catAx>
      <c:valAx>
        <c:axId val="132755840"/>
        <c:scaling>
          <c:orientation val="minMax"/>
        </c:scaling>
        <c:axPos val="l"/>
        <c:majorGridlines/>
        <c:numFmt formatCode="General" sourceLinked="1"/>
        <c:tickLblPos val="nextTo"/>
        <c:crossAx val="132745856"/>
        <c:crosses val="autoZero"/>
        <c:crossBetween val="between"/>
      </c:valAx>
    </c:plotArea>
    <c:legend>
      <c:legendPos val="r"/>
      <c:layout/>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de-DE"/>
  <c:chart>
    <c:plotArea>
      <c:layout/>
      <c:lineChart>
        <c:grouping val="standard"/>
        <c:ser>
          <c:idx val="0"/>
          <c:order val="0"/>
          <c:tx>
            <c:strRef>
              <c:f>'Hauptkategorien nicht bereinigt'!$D$1</c:f>
              <c:strCache>
                <c:ptCount val="1"/>
                <c:pt idx="0">
                  <c:v>%% 11-5-08</c:v>
                </c:pt>
              </c:strCache>
            </c:strRef>
          </c:tx>
          <c:marker>
            <c:symbol val="none"/>
          </c:marker>
          <c:cat>
            <c:strRef>
              <c:f>'Hauptkategorien nicht bereinigt'!$C$2:$C$41</c:f>
              <c:strCache>
                <c:ptCount val="40"/>
                <c:pt idx="0">
                  <c:v>Arbeit und Beruf</c:v>
                </c:pt>
                <c:pt idx="1">
                  <c:v>Bauen</c:v>
                </c:pt>
                <c:pt idx="2">
                  <c:v>Jugend</c:v>
                </c:pt>
                <c:pt idx="3">
                  <c:v>Familie und Partnerschaften</c:v>
                </c:pt>
                <c:pt idx="4">
                  <c:v>  Kinder, Jugendliche</c:v>
                </c:pt>
                <c:pt idx="5">
                  <c:v>Gesellschaft und Politik</c:v>
                </c:pt>
                <c:pt idx="6">
                  <c:v>Kinderbetreuung</c:v>
                </c:pt>
                <c:pt idx="7">
                  <c:v>Gefahrenabwehr und Sicherheit</c:v>
                </c:pt>
                <c:pt idx="8">
                  <c:v>Gesundheit und Vorsorge</c:v>
                </c:pt>
                <c:pt idx="9">
                  <c:v>Leben mit einer Behinderung</c:v>
                </c:pt>
                <c:pt idx="10">
                  <c:v>Notlagen- und Opferhilfen</c:v>
                </c:pt>
                <c:pt idx="11">
                  <c:v>Ausweise, Dokumente und Urkunden</c:v>
                </c:pt>
                <c:pt idx="12">
                  <c:v>Ruhestand</c:v>
                </c:pt>
                <c:pt idx="13">
                  <c:v>Mobilität</c:v>
                </c:pt>
                <c:pt idx="14">
                  <c:v>  Fahrzeuganmeldung und -abmeldung</c:v>
                </c:pt>
                <c:pt idx="15">
                  <c:v>Schule</c:v>
                </c:pt>
                <c:pt idx="16">
                  <c:v>Studium</c:v>
                </c:pt>
                <c:pt idx="17">
                  <c:v>Tierhaltung und Jagd</c:v>
                </c:pt>
                <c:pt idx="18">
                  <c:v>  Veterinärüberwachung</c:v>
                </c:pt>
                <c:pt idx="19">
                  <c:v>Wohnen</c:v>
                </c:pt>
                <c:pt idx="20">
                  <c:v>  Ver- und Entsorgung</c:v>
                </c:pt>
                <c:pt idx="21">
                  <c:v>  Kauf und Verkauf von Immobilien</c:v>
                </c:pt>
                <c:pt idx="22">
                  <c:v>Steuern und Abgaben</c:v>
                </c:pt>
                <c:pt idx="23">
                  <c:v>Meine Umwelt</c:v>
                </c:pt>
                <c:pt idx="24">
                  <c:v>  Schutzgebiete</c:v>
                </c:pt>
                <c:pt idx="25">
                  <c:v>  Umweltgesetze und Verordnungen</c:v>
                </c:pt>
                <c:pt idx="26">
                  <c:v>Tourismus in meiner Gemeinde</c:v>
                </c:pt>
                <c:pt idx="27">
                  <c:v>  Ausflugsziele</c:v>
                </c:pt>
                <c:pt idx="28">
                  <c:v>  Kur</c:v>
                </c:pt>
                <c:pt idx="29">
                  <c:v>Land- und Fortstwirtschaft</c:v>
                </c:pt>
                <c:pt idx="30">
                  <c:v>  Landwirtschaft</c:v>
                </c:pt>
                <c:pt idx="31">
                  <c:v>Meine Gemeinde</c:v>
                </c:pt>
                <c:pt idx="32">
                  <c:v>  Nachrichten aus den Gemeinden</c:v>
                </c:pt>
                <c:pt idx="33">
                  <c:v>  Bürgerservice</c:v>
                </c:pt>
                <c:pt idx="34">
                  <c:v>  Satzungen meiner Gemeinde</c:v>
                </c:pt>
                <c:pt idx="35">
                  <c:v>Kultur in meiner Gemeinde</c:v>
                </c:pt>
                <c:pt idx="36">
                  <c:v>  Heimatpflege</c:v>
                </c:pt>
                <c:pt idx="37">
                  <c:v>  Veranstaltungen / Versammlungen</c:v>
                </c:pt>
                <c:pt idx="38">
                  <c:v>Formulare zum Thema</c:v>
                </c:pt>
                <c:pt idx="39">
                  <c:v>Forschung</c:v>
                </c:pt>
              </c:strCache>
            </c:strRef>
          </c:cat>
          <c:val>
            <c:numRef>
              <c:f>'Hauptkategorien nicht bereinigt'!$D$2:$D$41</c:f>
              <c:numCache>
                <c:formatCode>General</c:formatCode>
                <c:ptCount val="40"/>
                <c:pt idx="0">
                  <c:v>22.377304208991703</c:v>
                </c:pt>
                <c:pt idx="1">
                  <c:v>8.4116025739725817</c:v>
                </c:pt>
                <c:pt idx="2">
                  <c:v>5.8079452469035546</c:v>
                </c:pt>
                <c:pt idx="3">
                  <c:v>14.961666451660346</c:v>
                </c:pt>
                <c:pt idx="4">
                  <c:v>9.7557389351499513</c:v>
                </c:pt>
                <c:pt idx="5">
                  <c:v>7.7638093018675036</c:v>
                </c:pt>
                <c:pt idx="6">
                  <c:v>4.7176550715832377</c:v>
                </c:pt>
                <c:pt idx="7">
                  <c:v>11.851703890504922</c:v>
                </c:pt>
                <c:pt idx="8">
                  <c:v>18.97465560840552</c:v>
                </c:pt>
                <c:pt idx="9">
                  <c:v>5.4847421796648463</c:v>
                </c:pt>
                <c:pt idx="10">
                  <c:v>6.2421193243530064</c:v>
                </c:pt>
                <c:pt idx="11">
                  <c:v>7.5127373912657465</c:v>
                </c:pt>
                <c:pt idx="12">
                  <c:v>5.8343008618286065</c:v>
                </c:pt>
                <c:pt idx="13">
                  <c:v>49.354356791217697</c:v>
                </c:pt>
                <c:pt idx="14">
                  <c:v>13.353973941232518</c:v>
                </c:pt>
                <c:pt idx="15">
                  <c:v>6.3087019304794367</c:v>
                </c:pt>
                <c:pt idx="16">
                  <c:v>20.881969846402249</c:v>
                </c:pt>
                <c:pt idx="17">
                  <c:v>9.3090806190517945</c:v>
                </c:pt>
                <c:pt idx="18">
                  <c:v>4.8397231828150398</c:v>
                </c:pt>
                <c:pt idx="19">
                  <c:v>29.433673320765834</c:v>
                </c:pt>
                <c:pt idx="20">
                  <c:v>5.5679704373228756</c:v>
                </c:pt>
                <c:pt idx="21">
                  <c:v>13.54539893384602</c:v>
                </c:pt>
                <c:pt idx="22">
                  <c:v>6.2379579114701027</c:v>
                </c:pt>
                <c:pt idx="23">
                  <c:v>46.950447282528025</c:v>
                </c:pt>
                <c:pt idx="24">
                  <c:v>6.9759151293713906</c:v>
                </c:pt>
                <c:pt idx="25">
                  <c:v>6.9689794412332224</c:v>
                </c:pt>
                <c:pt idx="26">
                  <c:v>48.330649222023858</c:v>
                </c:pt>
                <c:pt idx="27">
                  <c:v>7.9496857439704591</c:v>
                </c:pt>
                <c:pt idx="28">
                  <c:v>6.6707448512919054</c:v>
                </c:pt>
                <c:pt idx="29">
                  <c:v>24.05296646317359</c:v>
                </c:pt>
                <c:pt idx="30">
                  <c:v>18.491931713988865</c:v>
                </c:pt>
                <c:pt idx="31">
                  <c:v>22.047165453614845</c:v>
                </c:pt>
                <c:pt idx="32">
                  <c:v>4.6621695664778704</c:v>
                </c:pt>
                <c:pt idx="33">
                  <c:v>5.5346791342596733</c:v>
                </c:pt>
                <c:pt idx="34">
                  <c:v>9.2993706556583433</c:v>
                </c:pt>
                <c:pt idx="35">
                  <c:v>27.956371747335652</c:v>
                </c:pt>
                <c:pt idx="36">
                  <c:v>18.05359622365653</c:v>
                </c:pt>
                <c:pt idx="37">
                  <c:v>4.8924344126651205</c:v>
                </c:pt>
                <c:pt idx="38">
                  <c:v>4.5664570701711309</c:v>
                </c:pt>
                <c:pt idx="39">
                  <c:v>28.69016755235404</c:v>
                </c:pt>
              </c:numCache>
            </c:numRef>
          </c:val>
        </c:ser>
        <c:ser>
          <c:idx val="1"/>
          <c:order val="1"/>
          <c:tx>
            <c:strRef>
              <c:f>'Hauptkategorien nicht bereinigt'!$E$1</c:f>
              <c:strCache>
                <c:ptCount val="1"/>
                <c:pt idx="0">
                  <c:v>%%02-06-08</c:v>
                </c:pt>
              </c:strCache>
            </c:strRef>
          </c:tx>
          <c:marker>
            <c:symbol val="none"/>
          </c:marker>
          <c:cat>
            <c:strRef>
              <c:f>'Hauptkategorien nicht bereinigt'!$C$2:$C$41</c:f>
              <c:strCache>
                <c:ptCount val="40"/>
                <c:pt idx="0">
                  <c:v>Arbeit und Beruf</c:v>
                </c:pt>
                <c:pt idx="1">
                  <c:v>Bauen</c:v>
                </c:pt>
                <c:pt idx="2">
                  <c:v>Jugend</c:v>
                </c:pt>
                <c:pt idx="3">
                  <c:v>Familie und Partnerschaften</c:v>
                </c:pt>
                <c:pt idx="4">
                  <c:v>  Kinder, Jugendliche</c:v>
                </c:pt>
                <c:pt idx="5">
                  <c:v>Gesellschaft und Politik</c:v>
                </c:pt>
                <c:pt idx="6">
                  <c:v>Kinderbetreuung</c:v>
                </c:pt>
                <c:pt idx="7">
                  <c:v>Gefahrenabwehr und Sicherheit</c:v>
                </c:pt>
                <c:pt idx="8">
                  <c:v>Gesundheit und Vorsorge</c:v>
                </c:pt>
                <c:pt idx="9">
                  <c:v>Leben mit einer Behinderung</c:v>
                </c:pt>
                <c:pt idx="10">
                  <c:v>Notlagen- und Opferhilfen</c:v>
                </c:pt>
                <c:pt idx="11">
                  <c:v>Ausweise, Dokumente und Urkunden</c:v>
                </c:pt>
                <c:pt idx="12">
                  <c:v>Ruhestand</c:v>
                </c:pt>
                <c:pt idx="13">
                  <c:v>Mobilität</c:v>
                </c:pt>
                <c:pt idx="14">
                  <c:v>  Fahrzeuganmeldung und -abmeldung</c:v>
                </c:pt>
                <c:pt idx="15">
                  <c:v>Schule</c:v>
                </c:pt>
                <c:pt idx="16">
                  <c:v>Studium</c:v>
                </c:pt>
                <c:pt idx="17">
                  <c:v>Tierhaltung und Jagd</c:v>
                </c:pt>
                <c:pt idx="18">
                  <c:v>  Veterinärüberwachung</c:v>
                </c:pt>
                <c:pt idx="19">
                  <c:v>Wohnen</c:v>
                </c:pt>
                <c:pt idx="20">
                  <c:v>  Ver- und Entsorgung</c:v>
                </c:pt>
                <c:pt idx="21">
                  <c:v>  Kauf und Verkauf von Immobilien</c:v>
                </c:pt>
                <c:pt idx="22">
                  <c:v>Steuern und Abgaben</c:v>
                </c:pt>
                <c:pt idx="23">
                  <c:v>Meine Umwelt</c:v>
                </c:pt>
                <c:pt idx="24">
                  <c:v>  Schutzgebiete</c:v>
                </c:pt>
                <c:pt idx="25">
                  <c:v>  Umweltgesetze und Verordnungen</c:v>
                </c:pt>
                <c:pt idx="26">
                  <c:v>Tourismus in meiner Gemeinde</c:v>
                </c:pt>
                <c:pt idx="27">
                  <c:v>  Ausflugsziele</c:v>
                </c:pt>
                <c:pt idx="28">
                  <c:v>  Kur</c:v>
                </c:pt>
                <c:pt idx="29">
                  <c:v>Land- und Fortstwirtschaft</c:v>
                </c:pt>
                <c:pt idx="30">
                  <c:v>  Landwirtschaft</c:v>
                </c:pt>
                <c:pt idx="31">
                  <c:v>Meine Gemeinde</c:v>
                </c:pt>
                <c:pt idx="32">
                  <c:v>  Nachrichten aus den Gemeinden</c:v>
                </c:pt>
                <c:pt idx="33">
                  <c:v>  Bürgerservice</c:v>
                </c:pt>
                <c:pt idx="34">
                  <c:v>  Satzungen meiner Gemeinde</c:v>
                </c:pt>
                <c:pt idx="35">
                  <c:v>Kultur in meiner Gemeinde</c:v>
                </c:pt>
                <c:pt idx="36">
                  <c:v>  Heimatpflege</c:v>
                </c:pt>
                <c:pt idx="37">
                  <c:v>  Veranstaltungen / Versammlungen</c:v>
                </c:pt>
                <c:pt idx="38">
                  <c:v>Formulare zum Thema</c:v>
                </c:pt>
                <c:pt idx="39">
                  <c:v>Forschung</c:v>
                </c:pt>
              </c:strCache>
            </c:strRef>
          </c:cat>
          <c:val>
            <c:numRef>
              <c:f>'Hauptkategorien nicht bereinigt'!$E$2:$E$41</c:f>
              <c:numCache>
                <c:formatCode>General</c:formatCode>
                <c:ptCount val="40"/>
                <c:pt idx="0">
                  <c:v>26.835164575625829</c:v>
                </c:pt>
                <c:pt idx="1">
                  <c:v>8.212333007741659</c:v>
                </c:pt>
                <c:pt idx="2">
                  <c:v>7.0871016773875679</c:v>
                </c:pt>
                <c:pt idx="3">
                  <c:v>17.676422607871199</c:v>
                </c:pt>
                <c:pt idx="4">
                  <c:v>11.39233459352497</c:v>
                </c:pt>
                <c:pt idx="5">
                  <c:v>6.6923428598420625</c:v>
                </c:pt>
                <c:pt idx="6">
                  <c:v>3.3031528408295352</c:v>
                </c:pt>
                <c:pt idx="7">
                  <c:v>9.4185405057973988</c:v>
                </c:pt>
                <c:pt idx="8">
                  <c:v>12.645778189406631</c:v>
                </c:pt>
                <c:pt idx="9">
                  <c:v>6.6164277026217722</c:v>
                </c:pt>
                <c:pt idx="10">
                  <c:v>3.9695192208743082</c:v>
                </c:pt>
                <c:pt idx="11">
                  <c:v>4.504299328403909</c:v>
                </c:pt>
                <c:pt idx="12">
                  <c:v>4.359217027938465</c:v>
                </c:pt>
                <c:pt idx="13">
                  <c:v>36.449397486702139</c:v>
                </c:pt>
                <c:pt idx="14">
                  <c:v>18.818523973163103</c:v>
                </c:pt>
                <c:pt idx="15">
                  <c:v>5.297190970482494</c:v>
                </c:pt>
                <c:pt idx="16">
                  <c:v>26.467397813980853</c:v>
                </c:pt>
                <c:pt idx="17">
                  <c:v>9.4775856280798365</c:v>
                </c:pt>
                <c:pt idx="18">
                  <c:v>6.6198017096093409</c:v>
                </c:pt>
                <c:pt idx="19">
                  <c:v>25.93093070295749</c:v>
                </c:pt>
                <c:pt idx="20">
                  <c:v>4.7050527441642398</c:v>
                </c:pt>
                <c:pt idx="21">
                  <c:v>15.016018098173481</c:v>
                </c:pt>
                <c:pt idx="22">
                  <c:v>4.2360657728922213</c:v>
                </c:pt>
                <c:pt idx="23">
                  <c:v>41.517155982030062</c:v>
                </c:pt>
                <c:pt idx="24">
                  <c:v>6.0462205217227014</c:v>
                </c:pt>
                <c:pt idx="25">
                  <c:v>8.144852867990279</c:v>
                </c:pt>
                <c:pt idx="26">
                  <c:v>20.618556701030933</c:v>
                </c:pt>
                <c:pt idx="27">
                  <c:v>7.0213085411299865</c:v>
                </c:pt>
                <c:pt idx="28">
                  <c:v>9.2886412367760016</c:v>
                </c:pt>
                <c:pt idx="29">
                  <c:v>19.110375577587821</c:v>
                </c:pt>
                <c:pt idx="30">
                  <c:v>14.339529697166014</c:v>
                </c:pt>
                <c:pt idx="31">
                  <c:v>29.065383194408597</c:v>
                </c:pt>
                <c:pt idx="32">
                  <c:v>6.3279501051846694</c:v>
                </c:pt>
                <c:pt idx="33">
                  <c:v>6.1018916370175775</c:v>
                </c:pt>
                <c:pt idx="34">
                  <c:v>12.384292647870073</c:v>
                </c:pt>
                <c:pt idx="35">
                  <c:v>37.006108639650989</c:v>
                </c:pt>
                <c:pt idx="36">
                  <c:v>24.490229719265717</c:v>
                </c:pt>
                <c:pt idx="37">
                  <c:v>10.440864623030635</c:v>
                </c:pt>
                <c:pt idx="38">
                  <c:v>5.3224960228892577</c:v>
                </c:pt>
                <c:pt idx="39">
                  <c:v>23.704086091162289</c:v>
                </c:pt>
              </c:numCache>
            </c:numRef>
          </c:val>
        </c:ser>
        <c:marker val="1"/>
        <c:axId val="132762624"/>
        <c:axId val="132887296"/>
      </c:lineChart>
      <c:catAx>
        <c:axId val="132762624"/>
        <c:scaling>
          <c:orientation val="minMax"/>
        </c:scaling>
        <c:axPos val="b"/>
        <c:tickLblPos val="nextTo"/>
        <c:crossAx val="132887296"/>
        <c:crosses val="autoZero"/>
        <c:auto val="1"/>
        <c:lblAlgn val="ctr"/>
        <c:lblOffset val="100"/>
      </c:catAx>
      <c:valAx>
        <c:axId val="132887296"/>
        <c:scaling>
          <c:orientation val="minMax"/>
        </c:scaling>
        <c:axPos val="l"/>
        <c:majorGridlines/>
        <c:numFmt formatCode="General" sourceLinked="1"/>
        <c:tickLblPos val="nextTo"/>
        <c:crossAx val="132762624"/>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0.82933</cdr:x>
      <cdr:y>0.7451</cdr:y>
    </cdr:from>
    <cdr:to>
      <cdr:x>1</cdr:x>
      <cdr:y>0.99608</cdr:y>
    </cdr:to>
    <cdr:sp macro="" textlink="">
      <cdr:nvSpPr>
        <cdr:cNvPr id="2" name="Textfeld 1"/>
        <cdr:cNvSpPr txBox="1"/>
      </cdr:nvSpPr>
      <cdr:spPr>
        <a:xfrm xmlns:a="http://schemas.openxmlformats.org/drawingml/2006/main">
          <a:off x="4443450" y="271464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de-DE" sz="2400" b="1" dirty="0" smtClean="0">
              <a:solidFill>
                <a:srgbClr val="FF0000"/>
              </a:solidFill>
            </a:rPr>
            <a:t>Qualität </a:t>
          </a:r>
        </a:p>
        <a:p xmlns:a="http://schemas.openxmlformats.org/drawingml/2006/main">
          <a:r>
            <a:rPr lang="de-DE" sz="2400" b="1" dirty="0" smtClean="0">
              <a:solidFill>
                <a:srgbClr val="FF0000"/>
              </a:solidFill>
            </a:rPr>
            <a:t>sinkt</a:t>
          </a:r>
          <a:endParaRPr lang="de-DE" sz="24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0.59849</cdr:x>
      <cdr:y>0.12382</cdr:y>
    </cdr:from>
    <cdr:to>
      <cdr:x>1</cdr:x>
      <cdr:y>0.56604</cdr:y>
    </cdr:to>
    <cdr:grpSp>
      <cdr:nvGrpSpPr>
        <cdr:cNvPr id="5" name="Gruppieren 4"/>
        <cdr:cNvGrpSpPr/>
      </cdr:nvGrpSpPr>
      <cdr:grpSpPr>
        <a:xfrm xmlns:a="http://schemas.openxmlformats.org/drawingml/2006/main">
          <a:off x="5472593" y="513036"/>
          <a:ext cx="3671407" cy="1832296"/>
          <a:chOff x="5643602" y="500066"/>
          <a:chExt cx="3786182" cy="1785950"/>
        </a:xfrm>
      </cdr:grpSpPr>
      <cdr:sp macro="" textlink="">
        <cdr:nvSpPr>
          <cdr:cNvPr id="3" name="Gerade Verbindung mit Pfeil 2"/>
          <cdr:cNvSpPr/>
        </cdr:nvSpPr>
        <cdr:spPr>
          <a:xfrm xmlns:a="http://schemas.openxmlformats.org/drawingml/2006/main">
            <a:off x="5643602" y="500066"/>
            <a:ext cx="1571636" cy="428628"/>
          </a:xfrm>
          <a:prstGeom xmlns:a="http://schemas.openxmlformats.org/drawingml/2006/main" prst="straightConnector1">
            <a:avLst/>
          </a:prstGeom>
          <a:ln xmlns:a="http://schemas.openxmlformats.org/drawingml/2006/main" w="2222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de-DE"/>
          </a:p>
        </cdr:txBody>
      </cdr:sp>
      <cdr:sp macro="" textlink="">
        <cdr:nvSpPr>
          <cdr:cNvPr id="4" name="Textfeld 3"/>
          <cdr:cNvSpPr txBox="1"/>
        </cdr:nvSpPr>
        <cdr:spPr>
          <a:xfrm xmlns:a="http://schemas.openxmlformats.org/drawingml/2006/main">
            <a:off x="8643966" y="1714512"/>
            <a:ext cx="785818" cy="57150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p xmlns:a="http://schemas.openxmlformats.org/drawingml/2006/main">
            <a:pPr>
              <a:lnSpc>
                <a:spcPct val="150000"/>
              </a:lnSpc>
            </a:pPr>
            <a:r>
              <a:rPr lang="de-DE" sz="1100" dirty="0" smtClean="0"/>
              <a:t>11.05.2008</a:t>
            </a:r>
          </a:p>
          <a:p xmlns:a="http://schemas.openxmlformats.org/drawingml/2006/main">
            <a:pPr>
              <a:lnSpc>
                <a:spcPct val="150000"/>
              </a:lnSpc>
            </a:pPr>
            <a:r>
              <a:rPr lang="de-DE" dirty="0" smtClean="0"/>
              <a:t>02.06.2008</a:t>
            </a:r>
            <a:endParaRPr lang="de-DE" sz="1100" dirty="0"/>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BAA16B-0544-45F0-92A1-5338C3311790}" type="datetimeFigureOut">
              <a:rPr lang="de-DE" smtClean="0"/>
              <a:pPr/>
              <a:t>05.06.2008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226FB-C668-4365-A64C-3822E1C8CB56}"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7BD1D3A-218D-4229-9513-DC780F233DDB}" type="datetime1">
              <a:rPr lang="de-DE" smtClean="0"/>
              <a:pPr/>
              <a:t>05.06.2008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326B657-8F2E-4285-B51D-9172AAE0014B}"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FCD929D-324B-4487-96C0-BCAD77535B1E}" type="datetime1">
              <a:rPr lang="de-DE" smtClean="0"/>
              <a:pPr/>
              <a:t>05.06.2008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326B657-8F2E-4285-B51D-9172AAE0014B}"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889496F-51CB-4D26-97F8-20E5C15DBA35}" type="datetime1">
              <a:rPr lang="de-DE" smtClean="0"/>
              <a:pPr/>
              <a:t>05.06.2008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326B657-8F2E-4285-B51D-9172AAE0014B}"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6C3DACB-CA31-4E2D-911B-B859999F513B}" type="datetime1">
              <a:rPr lang="de-DE" smtClean="0"/>
              <a:pPr/>
              <a:t>05.06.2008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326B657-8F2E-4285-B51D-9172AAE0014B}" type="slidenum">
              <a:rPr lang="de-DE" smtClean="0"/>
              <a:pPr/>
              <a:t>‹Nr.›</a:t>
            </a:fld>
            <a:endParaRPr lang="de-DE"/>
          </a:p>
        </p:txBody>
      </p:sp>
      <p:sp>
        <p:nvSpPr>
          <p:cNvPr id="7" name="Datumsplatzhalter 2"/>
          <p:cNvSpPr txBox="1">
            <a:spLocks/>
          </p:cNvSpPr>
          <p:nvPr userDrawn="1"/>
        </p:nvSpPr>
        <p:spPr>
          <a:xfrm>
            <a:off x="457200" y="6356350"/>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FCB2C7CB-F60D-41D9-ABA1-F0EB1E9CC781}" type="datetime1">
              <a:rPr kumimoji="0" lang="de-DE"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05.06.2008</a:t>
            </a:fld>
            <a:endParaRPr kumimoji="0" lang="de-DE"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8" name="Picture 1"/>
          <p:cNvPicPr>
            <a:picLocks noChangeAspect="1" noChangeArrowheads="1"/>
          </p:cNvPicPr>
          <p:nvPr userDrawn="1"/>
        </p:nvPicPr>
        <p:blipFill>
          <a:blip r:embed="rId2" cstate="print"/>
          <a:srcRect/>
          <a:stretch>
            <a:fillRect/>
          </a:stretch>
        </p:blipFill>
        <p:spPr bwMode="auto">
          <a:xfrm>
            <a:off x="500034" y="6262713"/>
            <a:ext cx="1078895" cy="523873"/>
          </a:xfrm>
          <a:prstGeom prst="rect">
            <a:avLst/>
          </a:prstGeom>
          <a:noFill/>
          <a:ln w="9525">
            <a:noFill/>
            <a:miter lim="800000"/>
            <a:headEnd/>
            <a:tailEnd/>
          </a:ln>
          <a:effectLst/>
        </p:spPr>
      </p:pic>
      <p:pic>
        <p:nvPicPr>
          <p:cNvPr id="9" name="Grafik 8" descr="DSC01474-pfeil.jpg"/>
          <p:cNvPicPr>
            <a:picLocks noChangeAspect="1"/>
          </p:cNvPicPr>
          <p:nvPr userDrawn="1"/>
        </p:nvPicPr>
        <p:blipFill>
          <a:blip r:embed="rId3" cstate="print">
            <a:clrChange>
              <a:clrFrom>
                <a:srgbClr val="C6C6C8"/>
              </a:clrFrom>
              <a:clrTo>
                <a:srgbClr val="C6C6C8">
                  <a:alpha val="0"/>
                </a:srgbClr>
              </a:clrTo>
            </a:clrChange>
          </a:blip>
          <a:srcRect l="22864" t="39050" r="29000"/>
          <a:stretch>
            <a:fillRect/>
          </a:stretch>
        </p:blipFill>
        <p:spPr>
          <a:xfrm>
            <a:off x="1500166" y="6215083"/>
            <a:ext cx="1000132" cy="642918"/>
          </a:xfrm>
          <a:prstGeom prst="rect">
            <a:avLst/>
          </a:prstGeom>
        </p:spPr>
      </p:pic>
      <p:sp>
        <p:nvSpPr>
          <p:cNvPr id="10" name="Textfeld 9"/>
          <p:cNvSpPr txBox="1"/>
          <p:nvPr userDrawn="1"/>
        </p:nvSpPr>
        <p:spPr>
          <a:xfrm>
            <a:off x="1726215" y="6357958"/>
            <a:ext cx="497252" cy="338554"/>
          </a:xfrm>
          <a:prstGeom prst="rect">
            <a:avLst/>
          </a:prstGeom>
          <a:noFill/>
        </p:spPr>
        <p:txBody>
          <a:bodyPr wrap="none" rtlCol="0">
            <a:spAutoFit/>
          </a:bodyPr>
          <a:lstStyle/>
          <a:p>
            <a:r>
              <a:rPr lang="de-DE" sz="800" dirty="0" smtClean="0">
                <a:solidFill>
                  <a:schemeClr val="bg2">
                    <a:lumMod val="50000"/>
                  </a:schemeClr>
                </a:solidFill>
                <a:latin typeface="Lucida Console" pitchFamily="49" charset="0"/>
              </a:rPr>
              <a:t>ERICH</a:t>
            </a:r>
          </a:p>
          <a:p>
            <a:r>
              <a:rPr lang="de-DE" sz="800" dirty="0" smtClean="0">
                <a:solidFill>
                  <a:schemeClr val="bg2">
                    <a:lumMod val="50000"/>
                  </a:schemeClr>
                </a:solidFill>
                <a:latin typeface="Lucida Console" pitchFamily="49" charset="0"/>
              </a:rPr>
              <a:t>WEIHS</a:t>
            </a:r>
            <a:endParaRPr lang="de-DE" sz="800" dirty="0">
              <a:solidFill>
                <a:schemeClr val="bg2">
                  <a:lumMod val="50000"/>
                </a:schemeClr>
              </a:solidFill>
              <a:latin typeface="Lucida Console" pitchFamily="49"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DEFF1535-29C6-4741-AF97-7687E602BA45}" type="datetime1">
              <a:rPr lang="de-DE" smtClean="0"/>
              <a:pPr/>
              <a:t>05.06.2008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326B657-8F2E-4285-B51D-9172AAE0014B}"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6F7FD3E-DF5B-43D9-9AAA-E2DCF6D6FE70}" type="datetime1">
              <a:rPr lang="de-DE" smtClean="0"/>
              <a:pPr/>
              <a:t>05.06.2008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326B657-8F2E-4285-B51D-9172AAE0014B}"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D5ED39E-AA5E-485C-AECC-4B811B744B6E}" type="datetime1">
              <a:rPr lang="de-DE" smtClean="0"/>
              <a:pPr/>
              <a:t>05.06.2008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326B657-8F2E-4285-B51D-9172AAE0014B}"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CB2C7CB-F60D-41D9-ABA1-F0EB1E9CC781}" type="datetime1">
              <a:rPr lang="de-DE" smtClean="0"/>
              <a:pPr/>
              <a:t>05.06.2008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326B657-8F2E-4285-B51D-9172AAE0014B}" type="slidenum">
              <a:rPr lang="de-DE" smtClean="0"/>
              <a:pPr/>
              <a:t>‹Nr.›</a:t>
            </a:fld>
            <a:endParaRPr lang="de-DE"/>
          </a:p>
        </p:txBody>
      </p:sp>
      <p:pic>
        <p:nvPicPr>
          <p:cNvPr id="11265" name="Picture 1"/>
          <p:cNvPicPr>
            <a:picLocks noChangeAspect="1" noChangeArrowheads="1"/>
          </p:cNvPicPr>
          <p:nvPr userDrawn="1"/>
        </p:nvPicPr>
        <p:blipFill>
          <a:blip r:embed="rId2" cstate="print"/>
          <a:srcRect/>
          <a:stretch>
            <a:fillRect/>
          </a:stretch>
        </p:blipFill>
        <p:spPr bwMode="auto">
          <a:xfrm>
            <a:off x="500034" y="6262713"/>
            <a:ext cx="1078895" cy="523873"/>
          </a:xfrm>
          <a:prstGeom prst="rect">
            <a:avLst/>
          </a:prstGeom>
          <a:noFill/>
          <a:ln w="9525">
            <a:noFill/>
            <a:miter lim="800000"/>
            <a:headEnd/>
            <a:tailEnd/>
          </a:ln>
          <a:effectLst/>
        </p:spPr>
      </p:pic>
      <p:pic>
        <p:nvPicPr>
          <p:cNvPr id="7" name="Grafik 6" descr="DSC01474-pfeil.jpg"/>
          <p:cNvPicPr>
            <a:picLocks noChangeAspect="1"/>
          </p:cNvPicPr>
          <p:nvPr userDrawn="1"/>
        </p:nvPicPr>
        <p:blipFill>
          <a:blip r:embed="rId3" cstate="print">
            <a:clrChange>
              <a:clrFrom>
                <a:srgbClr val="C6C6C8"/>
              </a:clrFrom>
              <a:clrTo>
                <a:srgbClr val="C6C6C8">
                  <a:alpha val="0"/>
                </a:srgbClr>
              </a:clrTo>
            </a:clrChange>
          </a:blip>
          <a:srcRect l="22864" t="39050" r="29000"/>
          <a:stretch>
            <a:fillRect/>
          </a:stretch>
        </p:blipFill>
        <p:spPr>
          <a:xfrm>
            <a:off x="1500166" y="6215083"/>
            <a:ext cx="1000132" cy="642918"/>
          </a:xfrm>
          <a:prstGeom prst="rect">
            <a:avLst/>
          </a:prstGeom>
        </p:spPr>
      </p:pic>
      <p:sp>
        <p:nvSpPr>
          <p:cNvPr id="8" name="Textfeld 7"/>
          <p:cNvSpPr txBox="1"/>
          <p:nvPr userDrawn="1"/>
        </p:nvSpPr>
        <p:spPr>
          <a:xfrm>
            <a:off x="1726215" y="6357958"/>
            <a:ext cx="497252" cy="338554"/>
          </a:xfrm>
          <a:prstGeom prst="rect">
            <a:avLst/>
          </a:prstGeom>
          <a:noFill/>
        </p:spPr>
        <p:txBody>
          <a:bodyPr wrap="none" rtlCol="0">
            <a:spAutoFit/>
          </a:bodyPr>
          <a:lstStyle/>
          <a:p>
            <a:r>
              <a:rPr lang="de-DE" sz="800" dirty="0" smtClean="0">
                <a:solidFill>
                  <a:schemeClr val="bg2">
                    <a:lumMod val="50000"/>
                  </a:schemeClr>
                </a:solidFill>
                <a:latin typeface="Lucida Console" pitchFamily="49" charset="0"/>
              </a:rPr>
              <a:t>ERICH</a:t>
            </a:r>
          </a:p>
          <a:p>
            <a:r>
              <a:rPr lang="de-DE" sz="800" dirty="0" smtClean="0">
                <a:solidFill>
                  <a:schemeClr val="bg2">
                    <a:lumMod val="50000"/>
                  </a:schemeClr>
                </a:solidFill>
                <a:latin typeface="Lucida Console" pitchFamily="49" charset="0"/>
              </a:rPr>
              <a:t>WEIHS</a:t>
            </a:r>
            <a:endParaRPr lang="de-DE" sz="800" dirty="0">
              <a:solidFill>
                <a:schemeClr val="bg2">
                  <a:lumMod val="50000"/>
                </a:schemeClr>
              </a:solidFill>
              <a:latin typeface="Lucida Console" pitchFamily="49"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BC8A1CA-4D82-4E60-9B2E-F7247555E667}" type="datetime1">
              <a:rPr lang="de-DE" smtClean="0"/>
              <a:pPr/>
              <a:t>05.06.2008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326B657-8F2E-4285-B51D-9172AAE0014B}"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121C0F8-DEB5-4A95-ADA6-089876FA34D1}" type="datetime1">
              <a:rPr lang="de-DE" smtClean="0"/>
              <a:pPr/>
              <a:t>05.06.2008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326B657-8F2E-4285-B51D-9172AAE0014B}"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D84EB08-E6C1-4D5E-ADD7-499254B43279}" type="datetime1">
              <a:rPr lang="de-DE" smtClean="0"/>
              <a:pPr/>
              <a:t>05.06.2008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326B657-8F2E-4285-B51D-9172AAE0014B}"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961DD-3F73-4EDA-941A-C5D1EE8BF37E}" type="datetime1">
              <a:rPr lang="de-DE" smtClean="0"/>
              <a:pPr/>
              <a:t>05.06.2008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6B657-8F2E-4285-B51D-9172AAE0014B}"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Word-Dokument1.docx"/><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sonthofen.de/servic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sonthofen.de/service/"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bayern.de/" TargetMode="External"/><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hyperlink" Target="http://www.suche.bayern.de/"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b="1" dirty="0" smtClean="0"/>
              <a:t/>
            </a:r>
            <a:br>
              <a:rPr lang="de-DE" b="1" dirty="0" smtClean="0"/>
            </a:br>
            <a:r>
              <a:rPr lang="de-DE" b="1" dirty="0"/>
              <a:t/>
            </a:r>
            <a:br>
              <a:rPr lang="de-DE" b="1" dirty="0"/>
            </a:br>
            <a:r>
              <a:rPr lang="de-DE" b="1" dirty="0" smtClean="0"/>
              <a:t>Methodik </a:t>
            </a:r>
            <a:r>
              <a:rPr lang="de-DE" b="1" dirty="0"/>
              <a:t>zu automatisierten Kategorisierungsverfahren der</a:t>
            </a:r>
            <a:br>
              <a:rPr lang="de-DE" b="1" dirty="0"/>
            </a:br>
            <a:r>
              <a:rPr lang="de-DE" b="1" dirty="0"/>
              <a:t>Internetsuchmaschine des </a:t>
            </a:r>
            <a:r>
              <a:rPr lang="de-DE" b="1" dirty="0" smtClean="0"/>
              <a:t>Bayern-Portals</a:t>
            </a:r>
            <a:br>
              <a:rPr lang="de-DE" b="1" dirty="0" smtClean="0"/>
            </a:br>
            <a:r>
              <a:rPr lang="de-DE" b="1" dirty="0"/>
              <a:t/>
            </a:r>
            <a:br>
              <a:rPr lang="de-DE" b="1" dirty="0"/>
            </a:br>
            <a:r>
              <a:rPr lang="de-DE" sz="2200" dirty="0"/>
              <a:t>Erich Weihs, </a:t>
            </a:r>
            <a:r>
              <a:rPr lang="de-DE" sz="2200" dirty="0" smtClean="0"/>
              <a:t/>
            </a:r>
            <a:br>
              <a:rPr lang="de-DE" sz="2200" dirty="0" smtClean="0"/>
            </a:br>
            <a:r>
              <a:rPr lang="de-DE" sz="2200" dirty="0" smtClean="0"/>
              <a:t>erich.weihs@web.de </a:t>
            </a:r>
            <a:r>
              <a:rPr lang="de-DE" sz="2200" dirty="0"/>
              <a:t>München</a:t>
            </a:r>
            <a:r>
              <a:rPr lang="de-DE" dirty="0"/>
              <a:t/>
            </a:r>
            <a:br>
              <a:rPr lang="de-DE" dirty="0"/>
            </a:b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Lebenslagen (3)</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10</a:t>
            </a:fld>
            <a:endParaRPr lang="de-DE"/>
          </a:p>
        </p:txBody>
      </p:sp>
      <p:sp>
        <p:nvSpPr>
          <p:cNvPr id="4" name="Textfeld 3"/>
          <p:cNvSpPr txBox="1"/>
          <p:nvPr/>
        </p:nvSpPr>
        <p:spPr>
          <a:xfrm>
            <a:off x="714348" y="2704454"/>
            <a:ext cx="7928004" cy="2308324"/>
          </a:xfrm>
          <a:prstGeom prst="rect">
            <a:avLst/>
          </a:prstGeom>
          <a:noFill/>
        </p:spPr>
        <p:txBody>
          <a:bodyPr wrap="none" rtlCol="0">
            <a:spAutoFit/>
          </a:bodyPr>
          <a:lstStyle/>
          <a:p>
            <a:r>
              <a:rPr lang="de-DE" sz="2400" dirty="0" smtClean="0"/>
              <a:t>Für das Bayernportal wurde das Lebenslagenprinzip zur </a:t>
            </a:r>
          </a:p>
          <a:p>
            <a:r>
              <a:rPr lang="de-DE" sz="2400" dirty="0" smtClean="0"/>
              <a:t>Gliederung der Ergebnis der </a:t>
            </a:r>
            <a:r>
              <a:rPr lang="de-DE" sz="2400" dirty="0" smtClean="0"/>
              <a:t>BY „Finde</a:t>
            </a:r>
            <a:r>
              <a:rPr lang="de-DE" sz="2400" dirty="0" smtClean="0"/>
              <a:t>“-Maschine ergänzt und </a:t>
            </a:r>
          </a:p>
          <a:p>
            <a:r>
              <a:rPr lang="de-DE" sz="2400" dirty="0" smtClean="0"/>
              <a:t>erweitert u.a. für  die Bereiche</a:t>
            </a:r>
          </a:p>
          <a:p>
            <a:endParaRPr lang="de-DE" sz="2400" dirty="0" smtClean="0"/>
          </a:p>
          <a:p>
            <a:pPr>
              <a:buFontTx/>
              <a:buChar char="-"/>
            </a:pPr>
            <a:r>
              <a:rPr lang="de-DE" sz="2400" dirty="0" smtClean="0"/>
              <a:t> Gemeinden (Fremdenverkehr, Kultur usw.)</a:t>
            </a:r>
          </a:p>
          <a:p>
            <a:pPr>
              <a:buFontTx/>
              <a:buChar char="-"/>
            </a:pPr>
            <a:r>
              <a:rPr lang="de-DE" sz="2400" dirty="0" smtClean="0"/>
              <a:t> Umwelt</a:t>
            </a:r>
            <a:endParaRPr lang="de-DE"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Umweltthemen in den Lebenslagen</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11</a:t>
            </a:fld>
            <a:endParaRPr lang="de-DE"/>
          </a:p>
        </p:txBody>
      </p:sp>
      <p:graphicFrame>
        <p:nvGraphicFramePr>
          <p:cNvPr id="1026" name="Object 2"/>
          <p:cNvGraphicFramePr>
            <a:graphicFrameLocks noChangeAspect="1"/>
          </p:cNvGraphicFramePr>
          <p:nvPr/>
        </p:nvGraphicFramePr>
        <p:xfrm>
          <a:off x="428596" y="1571613"/>
          <a:ext cx="9215502" cy="5293402"/>
        </p:xfrm>
        <a:graphic>
          <a:graphicData uri="http://schemas.openxmlformats.org/presentationml/2006/ole">
            <p:oleObj spid="_x0000_s1026" name="Dokument" r:id="rId3" imgW="5110221" imgH="2935545" progId="Word.Document.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Umsetzung</a:t>
            </a:r>
            <a:endParaRPr lang="de-DE" dirty="0"/>
          </a:p>
        </p:txBody>
      </p:sp>
      <p:sp>
        <p:nvSpPr>
          <p:cNvPr id="4" name="Foliennummernplatzhalter 3"/>
          <p:cNvSpPr>
            <a:spLocks noGrp="1"/>
          </p:cNvSpPr>
          <p:nvPr>
            <p:ph type="sldNum" sz="quarter" idx="12"/>
          </p:nvPr>
        </p:nvSpPr>
        <p:spPr/>
        <p:txBody>
          <a:bodyPr/>
          <a:lstStyle/>
          <a:p>
            <a:fld id="{4326B657-8F2E-4285-B51D-9172AAE0014B}" type="slidenum">
              <a:rPr lang="de-DE" smtClean="0"/>
              <a:pPr/>
              <a:t>12</a:t>
            </a:fld>
            <a:endParaRPr lang="de-DE"/>
          </a:p>
        </p:txBody>
      </p:sp>
      <p:sp>
        <p:nvSpPr>
          <p:cNvPr id="5" name="Richtungspfeil 4"/>
          <p:cNvSpPr/>
          <p:nvPr/>
        </p:nvSpPr>
        <p:spPr>
          <a:xfrm>
            <a:off x="357158" y="3000372"/>
            <a:ext cx="1428760" cy="484632"/>
          </a:xfrm>
          <a:prstGeom prst="homePlate">
            <a:avLst/>
          </a:prstGeom>
          <a:solidFill>
            <a:schemeClr val="bg1">
              <a:lumMod val="95000"/>
            </a:schemeClr>
          </a:solidFill>
          <a:ln w="15875">
            <a:solidFill>
              <a:schemeClr val="bg1">
                <a:lumMod val="75000"/>
              </a:schemeClr>
            </a:solidFill>
          </a:ln>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CRAWLER</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6" name="Eingekerbter Richtungspfeil 5"/>
          <p:cNvSpPr/>
          <p:nvPr/>
        </p:nvSpPr>
        <p:spPr>
          <a:xfrm>
            <a:off x="1585459" y="3000372"/>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INDEX</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7" name="Eingekerbter Richtungspfeil 6"/>
          <p:cNvSpPr/>
          <p:nvPr/>
        </p:nvSpPr>
        <p:spPr>
          <a:xfrm>
            <a:off x="2942781" y="3000372"/>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8" name="Eingekerbter Richtungspfeil 7"/>
          <p:cNvSpPr/>
          <p:nvPr/>
        </p:nvSpPr>
        <p:spPr>
          <a:xfrm>
            <a:off x="4300103" y="3000372"/>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9" name="Eingekerbter Richtungspfeil 8"/>
          <p:cNvSpPr/>
          <p:nvPr/>
        </p:nvSpPr>
        <p:spPr>
          <a:xfrm>
            <a:off x="5657425" y="3000372"/>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0" name="Eingekerbter Richtungspfeil 9"/>
          <p:cNvSpPr/>
          <p:nvPr/>
        </p:nvSpPr>
        <p:spPr>
          <a:xfrm>
            <a:off x="7014747" y="3000372"/>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414"/>
            <a:ext cx="8229600" cy="1143000"/>
          </a:xfrm>
        </p:spPr>
        <p:txBody>
          <a:bodyPr/>
          <a:lstStyle/>
          <a:p>
            <a:r>
              <a:rPr lang="de-DE" dirty="0" smtClean="0"/>
              <a:t>Erfassung der Daten</a:t>
            </a:r>
            <a:endParaRPr lang="de-DE" dirty="0"/>
          </a:p>
        </p:txBody>
      </p:sp>
      <p:sp>
        <p:nvSpPr>
          <p:cNvPr id="16" name="Foliennummernplatzhalter 15"/>
          <p:cNvSpPr>
            <a:spLocks noGrp="1"/>
          </p:cNvSpPr>
          <p:nvPr>
            <p:ph type="sldNum" sz="quarter" idx="12"/>
          </p:nvPr>
        </p:nvSpPr>
        <p:spPr/>
        <p:txBody>
          <a:bodyPr/>
          <a:lstStyle/>
          <a:p>
            <a:fld id="{4326B657-8F2E-4285-B51D-9172AAE0014B}" type="slidenum">
              <a:rPr lang="de-DE" smtClean="0"/>
              <a:pPr/>
              <a:t>13</a:t>
            </a:fld>
            <a:endParaRPr lang="de-DE" dirty="0"/>
          </a:p>
        </p:txBody>
      </p:sp>
      <p:sp>
        <p:nvSpPr>
          <p:cNvPr id="18" name="Eingekerbter Richtungspfeil 17"/>
          <p:cNvSpPr/>
          <p:nvPr/>
        </p:nvSpPr>
        <p:spPr>
          <a:xfrm>
            <a:off x="1714480"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INDEX</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9" name="Eingekerbter Richtungspfeil 18"/>
          <p:cNvSpPr/>
          <p:nvPr/>
        </p:nvSpPr>
        <p:spPr>
          <a:xfrm>
            <a:off x="3071802"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0" name="Eingekerbter Richtungspfeil 19"/>
          <p:cNvSpPr/>
          <p:nvPr/>
        </p:nvSpPr>
        <p:spPr>
          <a:xfrm>
            <a:off x="4429124"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1" name="Eingekerbter Richtungspfeil 20"/>
          <p:cNvSpPr/>
          <p:nvPr/>
        </p:nvSpPr>
        <p:spPr>
          <a:xfrm>
            <a:off x="5786446"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2" name="Eingekerbter Richtungspfeil 21"/>
          <p:cNvSpPr/>
          <p:nvPr/>
        </p:nvSpPr>
        <p:spPr>
          <a:xfrm>
            <a:off x="7143768"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7" name="Richtungspfeil 16"/>
          <p:cNvSpPr/>
          <p:nvPr/>
        </p:nvSpPr>
        <p:spPr>
          <a:xfrm>
            <a:off x="785786" y="1357298"/>
            <a:ext cx="1428760" cy="484632"/>
          </a:xfrm>
          <a:prstGeom prst="homePlate">
            <a:avLst/>
          </a:prstGeom>
          <a:solidFill>
            <a:schemeClr val="accent3">
              <a:lumMod val="40000"/>
              <a:lumOff val="60000"/>
            </a:schemeClr>
          </a:solidFill>
          <a:ln w="15875">
            <a:solidFill>
              <a:schemeClr val="tx1"/>
            </a:solidFill>
          </a:ln>
          <a:effectLst>
            <a:outerShdw blurRad="139700" dist="38100" dir="4620000" algn="tl" rotWithShape="0">
              <a:prstClr val="black">
                <a:alpha val="40000"/>
              </a:prstClr>
            </a:outerShdw>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dirty="0" smtClean="0">
                <a:ln>
                  <a:solidFill>
                    <a:schemeClr val="bg1">
                      <a:lumMod val="65000"/>
                    </a:schemeClr>
                  </a:solidFill>
                </a:ln>
                <a:solidFill>
                  <a:srgbClr val="FF0000"/>
                </a:solidFill>
                <a:cs typeface="Arial" pitchFamily="34" charset="0"/>
              </a:rPr>
              <a:t>CRAWLER</a:t>
            </a:r>
            <a:endParaRPr lang="de-DE" dirty="0">
              <a:ln>
                <a:solidFill>
                  <a:schemeClr val="bg1">
                    <a:lumMod val="65000"/>
                  </a:schemeClr>
                </a:solidFill>
              </a:ln>
              <a:solidFill>
                <a:srgbClr val="FF0000"/>
              </a:solidFill>
              <a:cs typeface="Arial" pitchFamily="34" charset="0"/>
            </a:endParaRPr>
          </a:p>
        </p:txBody>
      </p:sp>
      <p:sp>
        <p:nvSpPr>
          <p:cNvPr id="23" name="Textfeld 22"/>
          <p:cNvSpPr txBox="1"/>
          <p:nvPr/>
        </p:nvSpPr>
        <p:spPr>
          <a:xfrm>
            <a:off x="928662" y="2214554"/>
            <a:ext cx="3162404" cy="3970318"/>
          </a:xfrm>
          <a:prstGeom prst="rect">
            <a:avLst/>
          </a:prstGeom>
          <a:noFill/>
        </p:spPr>
        <p:txBody>
          <a:bodyPr wrap="none" rtlCol="0">
            <a:spAutoFit/>
          </a:bodyPr>
          <a:lstStyle/>
          <a:p>
            <a:r>
              <a:rPr lang="de-DE" dirty="0" smtClean="0"/>
              <a:t>Erfassung des Datenraumes für:</a:t>
            </a:r>
          </a:p>
          <a:p>
            <a:endParaRPr lang="de-DE" dirty="0"/>
          </a:p>
          <a:p>
            <a:r>
              <a:rPr lang="de-DE" dirty="0" smtClean="0"/>
              <a:t>Gemeinden</a:t>
            </a:r>
          </a:p>
          <a:p>
            <a:r>
              <a:rPr lang="de-DE" dirty="0" smtClean="0"/>
              <a:t>Bezirk</a:t>
            </a:r>
          </a:p>
          <a:p>
            <a:r>
              <a:rPr lang="de-DE" dirty="0" smtClean="0"/>
              <a:t>Landkreis</a:t>
            </a:r>
          </a:p>
          <a:p>
            <a:r>
              <a:rPr lang="de-DE" dirty="0" smtClean="0"/>
              <a:t>Nachgeordnete Behörden</a:t>
            </a:r>
          </a:p>
          <a:p>
            <a:r>
              <a:rPr lang="de-DE" dirty="0" smtClean="0"/>
              <a:t>Ministerien</a:t>
            </a:r>
          </a:p>
          <a:p>
            <a:r>
              <a:rPr lang="de-DE" dirty="0" smtClean="0"/>
              <a:t>Staatskanzlei</a:t>
            </a:r>
          </a:p>
          <a:p>
            <a:r>
              <a:rPr lang="de-DE" dirty="0" smtClean="0"/>
              <a:t>Behördenwegweiser</a:t>
            </a:r>
          </a:p>
          <a:p>
            <a:r>
              <a:rPr lang="de-DE" dirty="0" smtClean="0"/>
              <a:t>Arbeitsämter</a:t>
            </a:r>
          </a:p>
          <a:p>
            <a:r>
              <a:rPr lang="de-DE" dirty="0" smtClean="0"/>
              <a:t>Handelskammer</a:t>
            </a:r>
          </a:p>
          <a:p>
            <a:r>
              <a:rPr lang="de-DE" dirty="0" smtClean="0"/>
              <a:t>Universitäten, Fachhochschulen</a:t>
            </a:r>
          </a:p>
          <a:p>
            <a:r>
              <a:rPr lang="de-DE" dirty="0" smtClean="0"/>
              <a:t>Kirchen</a:t>
            </a:r>
          </a:p>
          <a:p>
            <a:r>
              <a:rPr lang="de-DE" dirty="0" smtClean="0"/>
              <a:t>div.</a:t>
            </a:r>
            <a:endParaRPr lang="de-DE" dirty="0"/>
          </a:p>
        </p:txBody>
      </p:sp>
      <p:grpSp>
        <p:nvGrpSpPr>
          <p:cNvPr id="24" name="Gruppieren 23"/>
          <p:cNvGrpSpPr/>
          <p:nvPr/>
        </p:nvGrpSpPr>
        <p:grpSpPr>
          <a:xfrm>
            <a:off x="4286248" y="2786058"/>
            <a:ext cx="4305171" cy="3214710"/>
            <a:chOff x="4286248" y="2786058"/>
            <a:chExt cx="4305171" cy="3214710"/>
          </a:xfrm>
        </p:grpSpPr>
        <p:sp>
          <p:nvSpPr>
            <p:cNvPr id="13" name="Geschweifte Klammer rechts 12"/>
            <p:cNvSpPr/>
            <p:nvPr/>
          </p:nvSpPr>
          <p:spPr>
            <a:xfrm>
              <a:off x="4286248" y="2786058"/>
              <a:ext cx="428628" cy="32147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Textfeld 14"/>
            <p:cNvSpPr txBox="1"/>
            <p:nvPr/>
          </p:nvSpPr>
          <p:spPr>
            <a:xfrm>
              <a:off x="5000628" y="3095560"/>
              <a:ext cx="3590791" cy="2585323"/>
            </a:xfrm>
            <a:prstGeom prst="rect">
              <a:avLst/>
            </a:prstGeom>
            <a:noFill/>
          </p:spPr>
          <p:txBody>
            <a:bodyPr wrap="none" rtlCol="0">
              <a:spAutoFit/>
            </a:bodyPr>
            <a:lstStyle/>
            <a:p>
              <a:r>
                <a:rPr lang="de-DE" dirty="0" smtClean="0"/>
                <a:t>Inhaltlich äußerst heterogenes </a:t>
              </a:r>
            </a:p>
            <a:p>
              <a:r>
                <a:rPr lang="de-DE" dirty="0" smtClean="0"/>
                <a:t>Datenmaterial von wenigen Worten </a:t>
              </a:r>
            </a:p>
            <a:p>
              <a:r>
                <a:rPr lang="de-DE" dirty="0" smtClean="0"/>
                <a:t>bis mehrere 100 Seiten</a:t>
              </a:r>
            </a:p>
            <a:p>
              <a:endParaRPr lang="de-DE" dirty="0" smtClean="0"/>
            </a:p>
            <a:p>
              <a:pPr>
                <a:buFontTx/>
                <a:buChar char="-"/>
              </a:pPr>
              <a:r>
                <a:rPr lang="de-DE" dirty="0" smtClean="0"/>
                <a:t> </a:t>
              </a:r>
              <a:r>
                <a:rPr lang="de-DE" dirty="0" err="1" smtClean="0"/>
                <a:t>html</a:t>
              </a:r>
              <a:r>
                <a:rPr lang="de-DE" dirty="0" smtClean="0"/>
                <a:t>-Angebot, Darstellungen</a:t>
              </a:r>
            </a:p>
            <a:p>
              <a:pPr>
                <a:buFontTx/>
                <a:buChar char="-"/>
              </a:pPr>
              <a:r>
                <a:rPr lang="de-DE" dirty="0" smtClean="0"/>
                <a:t> Amtsblätter</a:t>
              </a:r>
            </a:p>
            <a:p>
              <a:pPr>
                <a:buFontTx/>
                <a:buChar char="-"/>
              </a:pPr>
              <a:r>
                <a:rPr lang="de-DE" dirty="0" smtClean="0"/>
                <a:t> Gemeindezeitungen</a:t>
              </a:r>
            </a:p>
            <a:p>
              <a:pPr>
                <a:buFontTx/>
                <a:buChar char="-"/>
              </a:pPr>
              <a:r>
                <a:rPr lang="de-DE" dirty="0" smtClean="0"/>
                <a:t> Gutachten</a:t>
              </a:r>
            </a:p>
            <a:p>
              <a:pPr>
                <a:buFontTx/>
                <a:buChar char="-"/>
              </a:pPr>
              <a:r>
                <a:rPr lang="de-DE" dirty="0" smtClean="0"/>
                <a:t> Berichte</a:t>
              </a:r>
              <a:endParaRPr lang="de-DE" dirty="0"/>
            </a:p>
          </p:txBody>
        </p:sp>
      </p:grpSp>
      <p:sp>
        <p:nvSpPr>
          <p:cNvPr id="25" name="Textfeld 24"/>
          <p:cNvSpPr txBox="1"/>
          <p:nvPr/>
        </p:nvSpPr>
        <p:spPr>
          <a:xfrm>
            <a:off x="7624694" y="6397489"/>
            <a:ext cx="304892" cy="246221"/>
          </a:xfrm>
          <a:prstGeom prst="rect">
            <a:avLst/>
          </a:prstGeom>
          <a:noFill/>
        </p:spPr>
        <p:txBody>
          <a:bodyPr wrap="square" rtlCol="0">
            <a:spAutoFit/>
          </a:bodyPr>
          <a:lstStyle/>
          <a:p>
            <a:r>
              <a:rPr lang="de-DE" sz="1000" dirty="0" smtClean="0"/>
              <a:t>X</a:t>
            </a:r>
            <a:endParaRPr lang="de-DE"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326B657-8F2E-4285-B51D-9172AAE0014B}" type="slidenum">
              <a:rPr lang="de-DE" smtClean="0"/>
              <a:pPr/>
              <a:t>14</a:t>
            </a:fld>
            <a:endParaRPr lang="de-DE"/>
          </a:p>
        </p:txBody>
      </p:sp>
      <p:pic>
        <p:nvPicPr>
          <p:cNvPr id="2050" name="Picture 2"/>
          <p:cNvPicPr>
            <a:picLocks noChangeAspect="1" noChangeArrowheads="1"/>
          </p:cNvPicPr>
          <p:nvPr/>
        </p:nvPicPr>
        <p:blipFill>
          <a:blip r:embed="rId2">
            <a:clrChange>
              <a:clrFrom>
                <a:srgbClr val="EEEEF0"/>
              </a:clrFrom>
              <a:clrTo>
                <a:srgbClr val="EEEEF0">
                  <a:alpha val="0"/>
                </a:srgbClr>
              </a:clrTo>
            </a:clrChange>
          </a:blip>
          <a:srcRect l="19043" t="26562" r="21181" b="8984"/>
          <a:stretch>
            <a:fillRect/>
          </a:stretch>
        </p:blipFill>
        <p:spPr bwMode="auto">
          <a:xfrm>
            <a:off x="214282" y="285728"/>
            <a:ext cx="8215370" cy="6643710"/>
          </a:xfrm>
          <a:prstGeom prst="rect">
            <a:avLst/>
          </a:prstGeom>
          <a:noFill/>
          <a:ln w="9525">
            <a:solidFill>
              <a:schemeClr val="bg1">
                <a:lumMod val="50000"/>
              </a:schemeClr>
            </a:solidFill>
            <a:miter lim="800000"/>
            <a:headEnd/>
            <a:tailEnd/>
          </a:ln>
          <a:effectLst/>
        </p:spPr>
      </p:pic>
      <p:sp>
        <p:nvSpPr>
          <p:cNvPr id="2" name="Titel 1"/>
          <p:cNvSpPr>
            <a:spLocks noGrp="1"/>
          </p:cNvSpPr>
          <p:nvPr>
            <p:ph type="title"/>
          </p:nvPr>
        </p:nvSpPr>
        <p:spPr>
          <a:xfrm>
            <a:off x="457200" y="142852"/>
            <a:ext cx="8229600" cy="1143000"/>
          </a:xfrm>
        </p:spPr>
        <p:txBody>
          <a:bodyPr/>
          <a:lstStyle/>
          <a:p>
            <a:r>
              <a:rPr lang="de-DE" dirty="0" smtClean="0"/>
              <a:t>Gliederung in Teildatenräume</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4338"/>
            <a:ext cx="8229600" cy="1143000"/>
          </a:xfrm>
        </p:spPr>
        <p:txBody>
          <a:bodyPr/>
          <a:lstStyle/>
          <a:p>
            <a:r>
              <a:rPr lang="de-DE" dirty="0" smtClean="0"/>
              <a:t>Der  Hauptdatenraum</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15</a:t>
            </a:fld>
            <a:endParaRPr lang="de-DE"/>
          </a:p>
        </p:txBody>
      </p:sp>
      <p:pic>
        <p:nvPicPr>
          <p:cNvPr id="3074" name="Picture 2"/>
          <p:cNvPicPr>
            <a:picLocks noChangeAspect="1" noChangeArrowheads="1"/>
          </p:cNvPicPr>
          <p:nvPr/>
        </p:nvPicPr>
        <p:blipFill>
          <a:blip r:embed="rId2">
            <a:clrChange>
              <a:clrFrom>
                <a:srgbClr val="EEEEF0"/>
              </a:clrFrom>
              <a:clrTo>
                <a:srgbClr val="EEEEF0">
                  <a:alpha val="0"/>
                </a:srgbClr>
              </a:clrTo>
            </a:clrChange>
          </a:blip>
          <a:srcRect l="18310" t="23437" r="10644" b="11133"/>
          <a:stretch>
            <a:fillRect/>
          </a:stretch>
        </p:blipFill>
        <p:spPr bwMode="auto">
          <a:xfrm>
            <a:off x="214282" y="714356"/>
            <a:ext cx="8584254" cy="5929329"/>
          </a:xfrm>
          <a:prstGeom prst="rect">
            <a:avLst/>
          </a:prstGeom>
          <a:noFill/>
          <a:ln w="9525">
            <a:solidFill>
              <a:schemeClr val="bg1">
                <a:lumMod val="50000"/>
              </a:schemeClr>
            </a:solidFill>
            <a:miter lim="800000"/>
            <a:headEnd/>
            <a:tailEnd/>
          </a:ln>
          <a:effectLst/>
        </p:spPr>
      </p:pic>
      <p:sp>
        <p:nvSpPr>
          <p:cNvPr id="5" name="Textfeld 4"/>
          <p:cNvSpPr txBox="1"/>
          <p:nvPr/>
        </p:nvSpPr>
        <p:spPr>
          <a:xfrm>
            <a:off x="4714876" y="2500306"/>
            <a:ext cx="3095206" cy="954107"/>
          </a:xfrm>
          <a:prstGeom prst="rect">
            <a:avLst/>
          </a:prstGeom>
          <a:noFill/>
        </p:spPr>
        <p:txBody>
          <a:bodyPr wrap="none" rtlCol="0">
            <a:spAutoFit/>
          </a:bodyPr>
          <a:lstStyle/>
          <a:p>
            <a:pPr marL="514350" indent="-514350">
              <a:buAutoNum type="arabicPlain" startAt="6723"/>
            </a:pPr>
            <a:r>
              <a:rPr lang="de-DE" sz="2800" dirty="0" smtClean="0"/>
              <a:t> &lt;  </a:t>
            </a:r>
            <a:r>
              <a:rPr lang="de-DE" sz="2800" dirty="0" err="1" smtClean="0"/>
              <a:t>URL‘s</a:t>
            </a:r>
            <a:endParaRPr lang="de-DE" sz="2800" dirty="0" smtClean="0"/>
          </a:p>
          <a:p>
            <a:pPr marL="514350" indent="-514350"/>
            <a:r>
              <a:rPr lang="de-DE" sz="2800" dirty="0" smtClean="0"/>
              <a:t>ca. 2.5 </a:t>
            </a:r>
            <a:r>
              <a:rPr lang="de-DE" sz="2800" dirty="0" err="1" smtClean="0"/>
              <a:t>mio</a:t>
            </a:r>
            <a:r>
              <a:rPr lang="de-DE" sz="2800" dirty="0" smtClean="0"/>
              <a:t>. Objekte</a:t>
            </a:r>
            <a:endParaRPr lang="de-DE"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414"/>
            <a:ext cx="8229600" cy="1143000"/>
          </a:xfrm>
        </p:spPr>
        <p:txBody>
          <a:bodyPr/>
          <a:lstStyle/>
          <a:p>
            <a:r>
              <a:rPr lang="de-DE" dirty="0" smtClean="0"/>
              <a:t>Indexierung</a:t>
            </a:r>
            <a:endParaRPr lang="de-DE" dirty="0"/>
          </a:p>
        </p:txBody>
      </p:sp>
      <p:sp>
        <p:nvSpPr>
          <p:cNvPr id="16" name="Foliennummernplatzhalter 15"/>
          <p:cNvSpPr>
            <a:spLocks noGrp="1"/>
          </p:cNvSpPr>
          <p:nvPr>
            <p:ph type="sldNum" sz="quarter" idx="12"/>
          </p:nvPr>
        </p:nvSpPr>
        <p:spPr/>
        <p:txBody>
          <a:bodyPr/>
          <a:lstStyle/>
          <a:p>
            <a:fld id="{4326B657-8F2E-4285-B51D-9172AAE0014B}" type="slidenum">
              <a:rPr lang="de-DE" smtClean="0"/>
              <a:pPr/>
              <a:t>16</a:t>
            </a:fld>
            <a:endParaRPr lang="de-DE"/>
          </a:p>
        </p:txBody>
      </p:sp>
      <p:sp>
        <p:nvSpPr>
          <p:cNvPr id="17" name="Richtungspfeil 16"/>
          <p:cNvSpPr/>
          <p:nvPr/>
        </p:nvSpPr>
        <p:spPr>
          <a:xfrm>
            <a:off x="500034" y="1357298"/>
            <a:ext cx="1428760" cy="484632"/>
          </a:xfrm>
          <a:prstGeom prst="homePlate">
            <a:avLst/>
          </a:prstGeom>
          <a:solidFill>
            <a:schemeClr val="bg1">
              <a:lumMod val="95000"/>
            </a:schemeClr>
          </a:solidFill>
          <a:ln w="15875">
            <a:solidFill>
              <a:schemeClr val="bg1">
                <a:lumMod val="75000"/>
              </a:schemeClr>
            </a:solidFill>
          </a:ln>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CRAWLER</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8" name="Eingekerbter Richtungspfeil 17"/>
          <p:cNvSpPr/>
          <p:nvPr/>
        </p:nvSpPr>
        <p:spPr>
          <a:xfrm>
            <a:off x="1714480" y="1357298"/>
            <a:ext cx="1571636" cy="484632"/>
          </a:xfrm>
          <a:prstGeom prst="chevron">
            <a:avLst/>
          </a:prstGeom>
          <a:solidFill>
            <a:schemeClr val="accent3">
              <a:lumMod val="20000"/>
              <a:lumOff val="80000"/>
            </a:schemeClr>
          </a:solidFill>
          <a:ln w="15875">
            <a:solidFill>
              <a:schemeClr val="bg1">
                <a:lumMod val="75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solidFill>
                <a:cs typeface="Arial" pitchFamily="34" charset="0"/>
              </a:rPr>
              <a:t>INDEX</a:t>
            </a:r>
            <a:endParaRPr lang="de-DE" sz="1600" dirty="0">
              <a:ln>
                <a:solidFill>
                  <a:schemeClr val="bg1">
                    <a:lumMod val="65000"/>
                  </a:schemeClr>
                </a:solidFill>
              </a:ln>
              <a:solidFill>
                <a:schemeClr val="tx1"/>
              </a:solidFill>
              <a:cs typeface="Arial" pitchFamily="34" charset="0"/>
            </a:endParaRPr>
          </a:p>
        </p:txBody>
      </p:sp>
      <p:sp>
        <p:nvSpPr>
          <p:cNvPr id="19" name="Eingekerbter Richtungspfeil 18"/>
          <p:cNvSpPr/>
          <p:nvPr/>
        </p:nvSpPr>
        <p:spPr>
          <a:xfrm>
            <a:off x="3071802"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0" name="Eingekerbter Richtungspfeil 19"/>
          <p:cNvSpPr/>
          <p:nvPr/>
        </p:nvSpPr>
        <p:spPr>
          <a:xfrm>
            <a:off x="4429124"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1" name="Eingekerbter Richtungspfeil 20"/>
          <p:cNvSpPr/>
          <p:nvPr/>
        </p:nvSpPr>
        <p:spPr>
          <a:xfrm>
            <a:off x="5786446"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2" name="Eingekerbter Richtungspfeil 21"/>
          <p:cNvSpPr/>
          <p:nvPr/>
        </p:nvSpPr>
        <p:spPr>
          <a:xfrm>
            <a:off x="7143768"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0" name="Eingekerbter Richtungspfeil 9"/>
          <p:cNvSpPr/>
          <p:nvPr/>
        </p:nvSpPr>
        <p:spPr>
          <a:xfrm>
            <a:off x="1714480" y="1357298"/>
            <a:ext cx="1571636" cy="484632"/>
          </a:xfrm>
          <a:prstGeom prst="chevron">
            <a:avLst/>
          </a:prstGeom>
          <a:solidFill>
            <a:schemeClr val="accent3">
              <a:lumMod val="40000"/>
              <a:lumOff val="60000"/>
            </a:schemeClr>
          </a:solidFill>
          <a:ln w="15875">
            <a:solidFill>
              <a:schemeClr val="tx1">
                <a:lumMod val="75000"/>
                <a:lumOff val="25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ln>
                  <a:solidFill>
                    <a:schemeClr val="bg1">
                      <a:lumMod val="65000"/>
                    </a:schemeClr>
                  </a:solidFill>
                </a:ln>
                <a:solidFill>
                  <a:srgbClr val="FF0000"/>
                </a:solidFill>
                <a:latin typeface="+mj-lt"/>
                <a:cs typeface="Arial" pitchFamily="34" charset="0"/>
              </a:rPr>
              <a:t>INDEX</a:t>
            </a:r>
            <a:endParaRPr lang="de-DE" sz="2000" dirty="0">
              <a:ln>
                <a:solidFill>
                  <a:schemeClr val="bg1">
                    <a:lumMod val="65000"/>
                  </a:schemeClr>
                </a:solidFill>
              </a:ln>
              <a:solidFill>
                <a:srgbClr val="FF0000"/>
              </a:solidFill>
              <a:latin typeface="+mj-lt"/>
              <a:cs typeface="Arial" pitchFamily="34" charset="0"/>
            </a:endParaRPr>
          </a:p>
        </p:txBody>
      </p:sp>
      <p:sp>
        <p:nvSpPr>
          <p:cNvPr id="11" name="Textfeld 10"/>
          <p:cNvSpPr txBox="1"/>
          <p:nvPr/>
        </p:nvSpPr>
        <p:spPr>
          <a:xfrm>
            <a:off x="71406" y="2714620"/>
            <a:ext cx="9196300" cy="3785652"/>
          </a:xfrm>
          <a:prstGeom prst="rect">
            <a:avLst/>
          </a:prstGeom>
          <a:noFill/>
        </p:spPr>
        <p:txBody>
          <a:bodyPr wrap="none" rtlCol="0">
            <a:spAutoFit/>
          </a:bodyPr>
          <a:lstStyle/>
          <a:p>
            <a:r>
              <a:rPr lang="de-DE" sz="2400" dirty="0" smtClean="0"/>
              <a:t>Mit der </a:t>
            </a:r>
            <a:r>
              <a:rPr lang="de-DE" sz="2400" i="1" dirty="0" smtClean="0"/>
              <a:t>vollständigen</a:t>
            </a:r>
            <a:r>
              <a:rPr lang="de-DE" sz="2400" dirty="0" smtClean="0"/>
              <a:t>  Indexierung (ev. mehrere 100 </a:t>
            </a:r>
            <a:r>
              <a:rPr lang="de-DE" sz="2400" dirty="0" err="1" smtClean="0"/>
              <a:t>pdf</a:t>
            </a:r>
            <a:r>
              <a:rPr lang="de-DE" sz="2400" dirty="0" smtClean="0"/>
              <a:t>-Seiten) / Objekt</a:t>
            </a:r>
          </a:p>
          <a:p>
            <a:r>
              <a:rPr lang="de-DE" sz="2400" dirty="0" smtClean="0"/>
              <a:t>werden alle Texte erfasst, nach denen später gesucht werden kann.</a:t>
            </a:r>
          </a:p>
          <a:p>
            <a:r>
              <a:rPr lang="de-DE" sz="2400" dirty="0" smtClean="0"/>
              <a:t>Textformate: </a:t>
            </a:r>
            <a:r>
              <a:rPr lang="de-DE" sz="2400" dirty="0" err="1" smtClean="0"/>
              <a:t>html</a:t>
            </a:r>
            <a:r>
              <a:rPr lang="de-DE" sz="2400" dirty="0" smtClean="0"/>
              <a:t>, </a:t>
            </a:r>
            <a:r>
              <a:rPr lang="de-DE" sz="2400" dirty="0" err="1" smtClean="0"/>
              <a:t>doc</a:t>
            </a:r>
            <a:r>
              <a:rPr lang="de-DE" sz="2400" dirty="0" smtClean="0"/>
              <a:t>, </a:t>
            </a:r>
            <a:r>
              <a:rPr lang="de-DE" sz="2400" dirty="0" err="1" smtClean="0"/>
              <a:t>txt</a:t>
            </a:r>
            <a:r>
              <a:rPr lang="de-DE" sz="2400" dirty="0" smtClean="0"/>
              <a:t>, </a:t>
            </a:r>
            <a:r>
              <a:rPr lang="de-DE" sz="2400" dirty="0" err="1" smtClean="0"/>
              <a:t>pdf</a:t>
            </a:r>
            <a:r>
              <a:rPr lang="de-DE" sz="2400" dirty="0" smtClean="0"/>
              <a:t>, </a:t>
            </a:r>
            <a:r>
              <a:rPr lang="de-DE" sz="2400" dirty="0" err="1" smtClean="0"/>
              <a:t>ppt</a:t>
            </a:r>
            <a:r>
              <a:rPr lang="de-DE" sz="2400" dirty="0" smtClean="0"/>
              <a:t> etc.</a:t>
            </a:r>
            <a:endParaRPr lang="de-DE" sz="2400" dirty="0"/>
          </a:p>
          <a:p>
            <a:endParaRPr lang="de-DE" sz="2400" dirty="0" smtClean="0"/>
          </a:p>
          <a:p>
            <a:r>
              <a:rPr lang="de-DE" sz="2400" dirty="0" smtClean="0"/>
              <a:t> Entfernt wird HTML Code und damit  kann m.E. auch nicht </a:t>
            </a:r>
          </a:p>
          <a:p>
            <a:r>
              <a:rPr lang="de-DE" sz="2400" dirty="0" smtClean="0"/>
              <a:t>nach URLs im Text gesucht werden</a:t>
            </a:r>
          </a:p>
          <a:p>
            <a:endParaRPr lang="de-DE" sz="2400" dirty="0"/>
          </a:p>
          <a:p>
            <a:r>
              <a:rPr lang="de-DE" sz="2400" dirty="0" smtClean="0"/>
              <a:t>Probleme sind Links der Side-Bars, die nicht indexiert werden dürfen</a:t>
            </a:r>
          </a:p>
          <a:p>
            <a:r>
              <a:rPr lang="de-DE" sz="2400" dirty="0" smtClean="0"/>
              <a:t>(teilw. Keine Frames wegen der </a:t>
            </a:r>
            <a:r>
              <a:rPr lang="de-DE" sz="2400" dirty="0" err="1" smtClean="0"/>
              <a:t>Barrierefreiheit</a:t>
            </a:r>
            <a:r>
              <a:rPr lang="de-DE" sz="2400" dirty="0" smtClean="0"/>
              <a:t>) ebenso </a:t>
            </a:r>
          </a:p>
          <a:p>
            <a:r>
              <a:rPr lang="de-DE" sz="2400" dirty="0" err="1" smtClean="0"/>
              <a:t>verweisendeLinks</a:t>
            </a:r>
            <a:r>
              <a:rPr lang="de-DE" sz="2400" dirty="0" smtClean="0"/>
              <a:t>: Gesucht sind die Inhalte, nicht der Verweis darauf</a:t>
            </a:r>
            <a:endParaRPr lang="de-DE"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414"/>
            <a:ext cx="8229600" cy="1143000"/>
          </a:xfrm>
        </p:spPr>
        <p:txBody>
          <a:bodyPr>
            <a:normAutofit fontScale="90000"/>
          </a:bodyPr>
          <a:lstStyle/>
          <a:p>
            <a:r>
              <a:rPr lang="de-DE" dirty="0" smtClean="0"/>
              <a:t>Angewandte Methoden </a:t>
            </a:r>
            <a:r>
              <a:rPr lang="de-DE" dirty="0" smtClean="0"/>
              <a:t>der Klassifizierung</a:t>
            </a:r>
            <a:endParaRPr lang="de-DE" dirty="0"/>
          </a:p>
        </p:txBody>
      </p:sp>
      <p:sp>
        <p:nvSpPr>
          <p:cNvPr id="16" name="Foliennummernplatzhalter 15"/>
          <p:cNvSpPr>
            <a:spLocks noGrp="1"/>
          </p:cNvSpPr>
          <p:nvPr>
            <p:ph type="sldNum" sz="quarter" idx="12"/>
          </p:nvPr>
        </p:nvSpPr>
        <p:spPr/>
        <p:txBody>
          <a:bodyPr/>
          <a:lstStyle/>
          <a:p>
            <a:fld id="{4326B657-8F2E-4285-B51D-9172AAE0014B}" type="slidenum">
              <a:rPr lang="de-DE" smtClean="0"/>
              <a:pPr/>
              <a:t>17</a:t>
            </a:fld>
            <a:endParaRPr lang="de-DE"/>
          </a:p>
        </p:txBody>
      </p:sp>
      <p:sp>
        <p:nvSpPr>
          <p:cNvPr id="17" name="Richtungspfeil 16"/>
          <p:cNvSpPr/>
          <p:nvPr/>
        </p:nvSpPr>
        <p:spPr>
          <a:xfrm>
            <a:off x="500034" y="1357298"/>
            <a:ext cx="1428760" cy="484632"/>
          </a:xfrm>
          <a:prstGeom prst="homePlate">
            <a:avLst/>
          </a:prstGeom>
          <a:solidFill>
            <a:schemeClr val="bg1">
              <a:lumMod val="95000"/>
            </a:schemeClr>
          </a:solidFill>
          <a:ln w="15875">
            <a:solidFill>
              <a:schemeClr val="bg1">
                <a:lumMod val="75000"/>
              </a:schemeClr>
            </a:solidFill>
          </a:ln>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CRAWLER</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8" name="Eingekerbter Richtungspfeil 17"/>
          <p:cNvSpPr/>
          <p:nvPr/>
        </p:nvSpPr>
        <p:spPr>
          <a:xfrm>
            <a:off x="1714480"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INDEX</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9" name="Eingekerbter Richtungspfeil 18"/>
          <p:cNvSpPr/>
          <p:nvPr/>
        </p:nvSpPr>
        <p:spPr>
          <a:xfrm>
            <a:off x="3071802"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0" name="Eingekerbter Richtungspfeil 19"/>
          <p:cNvSpPr/>
          <p:nvPr/>
        </p:nvSpPr>
        <p:spPr>
          <a:xfrm>
            <a:off x="4429124"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1" name="Eingekerbter Richtungspfeil 20"/>
          <p:cNvSpPr/>
          <p:nvPr/>
        </p:nvSpPr>
        <p:spPr>
          <a:xfrm>
            <a:off x="5786446"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2" name="Eingekerbter Richtungspfeil 21"/>
          <p:cNvSpPr/>
          <p:nvPr/>
        </p:nvSpPr>
        <p:spPr>
          <a:xfrm>
            <a:off x="7143768"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0" name="Eingekerbter Richtungspfeil 9"/>
          <p:cNvSpPr/>
          <p:nvPr/>
        </p:nvSpPr>
        <p:spPr>
          <a:xfrm>
            <a:off x="3071802" y="1357298"/>
            <a:ext cx="1571636" cy="484632"/>
          </a:xfrm>
          <a:prstGeom prst="chevron">
            <a:avLst/>
          </a:prstGeom>
          <a:solidFill>
            <a:schemeClr val="accent3">
              <a:lumMod val="40000"/>
              <a:lumOff val="60000"/>
            </a:schemeClr>
          </a:solidFill>
          <a:ln w="15875">
            <a:solidFill>
              <a:schemeClr val="tx1">
                <a:lumMod val="75000"/>
                <a:lumOff val="25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n>
                  <a:solidFill>
                    <a:schemeClr val="bg1">
                      <a:lumMod val="65000"/>
                    </a:schemeClr>
                  </a:solidFill>
                </a:ln>
                <a:solidFill>
                  <a:srgbClr val="FF0000"/>
                </a:solidFill>
                <a:latin typeface="+mj-lt"/>
                <a:cs typeface="Arial" pitchFamily="34" charset="0"/>
              </a:rPr>
              <a:t>KLASSI-FIZIEREN</a:t>
            </a:r>
            <a:endParaRPr lang="de-DE" dirty="0">
              <a:ln>
                <a:solidFill>
                  <a:schemeClr val="bg1">
                    <a:lumMod val="65000"/>
                  </a:schemeClr>
                </a:solidFill>
              </a:ln>
              <a:solidFill>
                <a:srgbClr val="FF0000"/>
              </a:solidFill>
              <a:latin typeface="+mj-lt"/>
              <a:cs typeface="Arial" pitchFamily="34" charset="0"/>
            </a:endParaRPr>
          </a:p>
        </p:txBody>
      </p:sp>
      <p:sp>
        <p:nvSpPr>
          <p:cNvPr id="11" name="Textfeld 10"/>
          <p:cNvSpPr txBox="1"/>
          <p:nvPr/>
        </p:nvSpPr>
        <p:spPr>
          <a:xfrm>
            <a:off x="2420463" y="2643182"/>
            <a:ext cx="4508991" cy="3108543"/>
          </a:xfrm>
          <a:prstGeom prst="rect">
            <a:avLst/>
          </a:prstGeom>
          <a:noFill/>
        </p:spPr>
        <p:txBody>
          <a:bodyPr wrap="square" rtlCol="0">
            <a:spAutoFit/>
          </a:bodyPr>
          <a:lstStyle/>
          <a:p>
            <a:pPr marL="342900" indent="-342900">
              <a:buAutoNum type="arabicPeriod"/>
            </a:pPr>
            <a:r>
              <a:rPr lang="de-DE" sz="2800" dirty="0" smtClean="0"/>
              <a:t>Semantische </a:t>
            </a:r>
            <a:r>
              <a:rPr lang="de-DE" sz="2800" dirty="0" err="1" smtClean="0"/>
              <a:t>Kassifizierung</a:t>
            </a:r>
            <a:endParaRPr lang="de-DE" sz="2800" dirty="0" smtClean="0"/>
          </a:p>
          <a:p>
            <a:pPr marL="342900" indent="-342900">
              <a:buAutoNum type="arabicPeriod"/>
            </a:pPr>
            <a:r>
              <a:rPr lang="de-DE" sz="2800" dirty="0" smtClean="0"/>
              <a:t>Metatags (im Dokument)</a:t>
            </a:r>
            <a:endParaRPr lang="de-DE" sz="2800" dirty="0" smtClean="0"/>
          </a:p>
          <a:p>
            <a:pPr marL="342900" indent="-342900">
              <a:buAutoNum type="arabicPeriod"/>
            </a:pPr>
            <a:r>
              <a:rPr lang="de-DE" sz="2800" dirty="0" smtClean="0"/>
              <a:t>Pattern</a:t>
            </a:r>
          </a:p>
          <a:p>
            <a:pPr marL="342900" indent="-342900">
              <a:buAutoNum type="arabicPeriod"/>
            </a:pPr>
            <a:r>
              <a:rPr lang="de-DE" sz="2800" dirty="0" smtClean="0"/>
              <a:t>Multivariate Methode </a:t>
            </a:r>
            <a:r>
              <a:rPr lang="de-DE" sz="2800" dirty="0" smtClean="0"/>
              <a:t>(</a:t>
            </a:r>
            <a:r>
              <a:rPr lang="de-DE" sz="2800" dirty="0" err="1" smtClean="0"/>
              <a:t>S</a:t>
            </a:r>
            <a:r>
              <a:rPr lang="de-DE" sz="2800" dirty="0" err="1" smtClean="0"/>
              <a:t>upported</a:t>
            </a:r>
            <a:r>
              <a:rPr lang="de-DE" sz="2800" dirty="0" smtClean="0"/>
              <a:t> </a:t>
            </a:r>
            <a:r>
              <a:rPr lang="de-DE" sz="2800" dirty="0" err="1" smtClean="0"/>
              <a:t>Vector</a:t>
            </a:r>
            <a:r>
              <a:rPr lang="de-DE" sz="2800" dirty="0" smtClean="0"/>
              <a:t> </a:t>
            </a:r>
            <a:r>
              <a:rPr lang="de-DE" sz="2800" dirty="0" smtClean="0"/>
              <a:t>E</a:t>
            </a:r>
            <a:r>
              <a:rPr lang="de-DE" sz="2800" dirty="0" smtClean="0"/>
              <a:t>ngine)</a:t>
            </a:r>
            <a:endParaRPr lang="de-DE" sz="2800" dirty="0" smtClean="0"/>
          </a:p>
          <a:p>
            <a:pPr marL="342900" indent="-342900">
              <a:buAutoNum type="arabicPeriod"/>
            </a:pPr>
            <a:r>
              <a:rPr lang="de-DE" sz="2800" dirty="0" smtClean="0"/>
              <a:t>Explizite Definition via URL</a:t>
            </a:r>
          </a:p>
          <a:p>
            <a:pPr marL="342900" indent="-342900">
              <a:buAutoNum type="arabicPeriod"/>
            </a:pPr>
            <a:endParaRPr lang="de-DE"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Semantisch basierte Klassendefinition</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18</a:t>
            </a:fld>
            <a:endParaRPr lang="de-DE"/>
          </a:p>
        </p:txBody>
      </p:sp>
      <p:sp>
        <p:nvSpPr>
          <p:cNvPr id="4" name="Textfeld 3"/>
          <p:cNvSpPr txBox="1"/>
          <p:nvPr/>
        </p:nvSpPr>
        <p:spPr>
          <a:xfrm>
            <a:off x="857224" y="1643050"/>
            <a:ext cx="6706388" cy="4031873"/>
          </a:xfrm>
          <a:prstGeom prst="rect">
            <a:avLst/>
          </a:prstGeom>
          <a:noFill/>
        </p:spPr>
        <p:txBody>
          <a:bodyPr wrap="none" rtlCol="0">
            <a:spAutoFit/>
          </a:bodyPr>
          <a:lstStyle/>
          <a:p>
            <a:r>
              <a:rPr lang="de-DE" sz="3200" dirty="0" smtClean="0"/>
              <a:t>Operatoren:   </a:t>
            </a:r>
          </a:p>
          <a:p>
            <a:pPr>
              <a:buFont typeface="Arial" pitchFamily="34" charset="0"/>
              <a:buChar char="•"/>
            </a:pPr>
            <a:r>
              <a:rPr lang="de-DE" sz="3200" dirty="0" smtClean="0"/>
              <a:t>und, </a:t>
            </a:r>
          </a:p>
          <a:p>
            <a:pPr>
              <a:buFont typeface="Arial" pitchFamily="34" charset="0"/>
              <a:buChar char="•"/>
            </a:pPr>
            <a:r>
              <a:rPr lang="de-DE" sz="3200" dirty="0" smtClean="0"/>
              <a:t>oder, </a:t>
            </a:r>
          </a:p>
          <a:p>
            <a:pPr>
              <a:buFont typeface="Arial" pitchFamily="34" charset="0"/>
              <a:buChar char="•"/>
            </a:pPr>
            <a:r>
              <a:rPr lang="de-DE" sz="3200" dirty="0" smtClean="0"/>
              <a:t>nicht, </a:t>
            </a:r>
          </a:p>
          <a:p>
            <a:pPr>
              <a:buFont typeface="Arial" pitchFamily="34" charset="0"/>
              <a:buChar char="•"/>
            </a:pPr>
            <a:r>
              <a:rPr lang="de-DE" sz="3200" dirty="0" smtClean="0"/>
              <a:t>„Ausdruck“ </a:t>
            </a:r>
            <a:r>
              <a:rPr lang="de-DE" sz="3200" dirty="0" smtClean="0"/>
              <a:t> </a:t>
            </a:r>
            <a:r>
              <a:rPr lang="de-DE" sz="2400" dirty="0" smtClean="0"/>
              <a:t>(„ich suche etwas“)</a:t>
            </a:r>
            <a:endParaRPr lang="de-DE" sz="2400" dirty="0" smtClean="0"/>
          </a:p>
          <a:p>
            <a:pPr>
              <a:buFont typeface="Arial" pitchFamily="34" charset="0"/>
              <a:buChar char="•"/>
            </a:pPr>
            <a:r>
              <a:rPr lang="de-DE" sz="3200" dirty="0" err="1" smtClean="0"/>
              <a:t>Near</a:t>
            </a:r>
            <a:r>
              <a:rPr lang="de-DE" sz="3200" dirty="0" smtClean="0"/>
              <a:t>[1-99</a:t>
            </a:r>
            <a:r>
              <a:rPr lang="de-DE" sz="3200" dirty="0" smtClean="0"/>
              <a:t>] </a:t>
            </a:r>
            <a:r>
              <a:rPr lang="de-DE" sz="2400" dirty="0" smtClean="0"/>
              <a:t>( A-Wort [</a:t>
            </a:r>
            <a:r>
              <a:rPr lang="de-DE" sz="2400" dirty="0" err="1" smtClean="0"/>
              <a:t>max</a:t>
            </a:r>
            <a:r>
              <a:rPr lang="de-DE" sz="2400" dirty="0" smtClean="0"/>
              <a:t> </a:t>
            </a:r>
            <a:r>
              <a:rPr lang="de-DE" sz="2400" dirty="0" err="1" smtClean="0"/>
              <a:t>nWorte</a:t>
            </a:r>
            <a:r>
              <a:rPr lang="de-DE" sz="2400" dirty="0" smtClean="0"/>
              <a:t> Text ] B-Wort</a:t>
            </a:r>
            <a:endParaRPr lang="de-DE" sz="2400" dirty="0" smtClean="0"/>
          </a:p>
          <a:p>
            <a:pPr>
              <a:buFont typeface="Arial" pitchFamily="34" charset="0"/>
              <a:buChar char="•"/>
            </a:pPr>
            <a:r>
              <a:rPr lang="de-DE" sz="3200" dirty="0" smtClean="0"/>
              <a:t>Stoppwort</a:t>
            </a:r>
          </a:p>
          <a:p>
            <a:pPr>
              <a:buFont typeface="Arial" pitchFamily="34" charset="0"/>
              <a:buChar char="•"/>
            </a:pPr>
            <a:r>
              <a:rPr lang="de-DE" sz="3200" dirty="0" smtClean="0"/>
              <a:t> </a:t>
            </a:r>
            <a:r>
              <a:rPr lang="de-DE" sz="3200" dirty="0" smtClean="0"/>
              <a:t>Ausschluss von URLs</a:t>
            </a:r>
            <a:endParaRPr lang="de-DE"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Semantische Definition</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19</a:t>
            </a:fld>
            <a:endParaRPr lang="de-DE"/>
          </a:p>
        </p:txBody>
      </p:sp>
      <p:sp>
        <p:nvSpPr>
          <p:cNvPr id="4" name="Textfeld 3"/>
          <p:cNvSpPr txBox="1"/>
          <p:nvPr/>
        </p:nvSpPr>
        <p:spPr>
          <a:xfrm>
            <a:off x="571472" y="1500174"/>
            <a:ext cx="8072494" cy="3693319"/>
          </a:xfrm>
          <a:prstGeom prst="rect">
            <a:avLst/>
          </a:prstGeom>
          <a:noFill/>
        </p:spPr>
        <p:txBody>
          <a:bodyPr wrap="square" rtlCol="0">
            <a:spAutoFit/>
          </a:bodyPr>
          <a:lstStyle/>
          <a:p>
            <a:r>
              <a:rPr lang="de-DE" dirty="0" smtClean="0"/>
              <a:t>"Alle Formulare mit Kategorie Garten" oder  "regionales Obst" oder "Bauernmärkte und Obst" oder "Bauernmarkt und Obst" oder "regionale Obstsorten" oder (Obstanbau und Region) oder (Obstanbau und regional) oder "Alle Formulare mit Kategorie Gemüse" oder  "regionales Gemüse" oder "Bauernmärkte und Gemüse" oder "Bauernmarkt und Gemüse" oder "regionale Gemüsesorten" oder (Gemüseanbau und Region) oder (Gemüseanbau und regional) oder (regionaltypische </a:t>
            </a:r>
            <a:r>
              <a:rPr lang="de-DE" dirty="0" err="1" smtClean="0"/>
              <a:t>near</a:t>
            </a:r>
            <a:r>
              <a:rPr lang="de-DE" dirty="0" smtClean="0"/>
              <a:t>[99] Lebensmittel) oder (</a:t>
            </a:r>
            <a:r>
              <a:rPr lang="de-DE" dirty="0" err="1" smtClean="0"/>
              <a:t>Obstprodunkte</a:t>
            </a:r>
            <a:r>
              <a:rPr lang="de-DE" dirty="0" smtClean="0"/>
              <a:t> </a:t>
            </a:r>
            <a:r>
              <a:rPr lang="de-DE" dirty="0" err="1" smtClean="0"/>
              <a:t>near</a:t>
            </a:r>
            <a:r>
              <a:rPr lang="de-DE" dirty="0" smtClean="0"/>
              <a:t>[55] Garten) oder (Gartenbau </a:t>
            </a:r>
            <a:r>
              <a:rPr lang="de-DE" dirty="0" err="1" smtClean="0"/>
              <a:t>near</a:t>
            </a:r>
            <a:r>
              <a:rPr lang="de-DE" dirty="0" smtClean="0"/>
              <a:t>[55] </a:t>
            </a:r>
            <a:r>
              <a:rPr lang="de-DE" dirty="0" err="1" smtClean="0"/>
              <a:t>obst</a:t>
            </a:r>
            <a:r>
              <a:rPr lang="de-DE" dirty="0" smtClean="0"/>
              <a:t>) oder (Region </a:t>
            </a:r>
            <a:r>
              <a:rPr lang="de-DE" dirty="0" err="1" smtClean="0"/>
              <a:t>near</a:t>
            </a:r>
            <a:r>
              <a:rPr lang="de-DE" dirty="0" smtClean="0"/>
              <a:t>[55) </a:t>
            </a:r>
            <a:r>
              <a:rPr lang="de-DE" dirty="0" err="1" smtClean="0"/>
              <a:t>obst</a:t>
            </a:r>
            <a:r>
              <a:rPr lang="de-DE" dirty="0" smtClean="0"/>
              <a:t>) oder Bundesgartenschau oder (Weinbau </a:t>
            </a:r>
            <a:r>
              <a:rPr lang="de-DE" dirty="0" err="1" smtClean="0"/>
              <a:t>near</a:t>
            </a:r>
            <a:r>
              <a:rPr lang="de-DE" dirty="0" smtClean="0"/>
              <a:t>[55] Garten) oder (Gartenbau </a:t>
            </a:r>
            <a:r>
              <a:rPr lang="de-DE" dirty="0" err="1" smtClean="0"/>
              <a:t>near</a:t>
            </a:r>
            <a:r>
              <a:rPr lang="de-DE" dirty="0" smtClean="0"/>
              <a:t>[55] Landespflege) oder (Streuobstwiese oder Streuobstwiesen) </a:t>
            </a:r>
            <a:r>
              <a:rPr lang="de-DE" dirty="0" smtClean="0">
                <a:solidFill>
                  <a:srgbClr val="FF0000"/>
                </a:solidFill>
              </a:rPr>
              <a:t>Nicht </a:t>
            </a:r>
            <a:r>
              <a:rPr lang="de-DE" dirty="0" err="1" smtClean="0">
                <a:solidFill>
                  <a:srgbClr val="FF0000"/>
                </a:solidFill>
              </a:rPr>
              <a:t>Buergermeister</a:t>
            </a:r>
            <a:r>
              <a:rPr lang="de-DE" dirty="0" smtClean="0">
                <a:solidFill>
                  <a:srgbClr val="FF0000"/>
                </a:solidFill>
              </a:rPr>
              <a:t> nicht </a:t>
            </a:r>
            <a:r>
              <a:rPr lang="de-DE" dirty="0" err="1" smtClean="0">
                <a:solidFill>
                  <a:srgbClr val="FF0000"/>
                </a:solidFill>
              </a:rPr>
              <a:t>Buergermeisterin</a:t>
            </a:r>
            <a:r>
              <a:rPr lang="de-DE" dirty="0" smtClean="0">
                <a:solidFill>
                  <a:srgbClr val="FF0000"/>
                </a:solidFill>
              </a:rPr>
              <a:t> nicht Amtsblatt nicht Anzeigenpreise nicht </a:t>
            </a:r>
            <a:r>
              <a:rPr lang="de-DE" dirty="0" err="1" smtClean="0">
                <a:solidFill>
                  <a:srgbClr val="FF0000"/>
                </a:solidFill>
              </a:rPr>
              <a:t>impressum</a:t>
            </a:r>
            <a:r>
              <a:rPr lang="de-DE" dirty="0" smtClean="0">
                <a:solidFill>
                  <a:srgbClr val="FF0000"/>
                </a:solidFill>
              </a:rPr>
              <a:t>  nicht Stadtbranchenbuch nicht Schulanzeiger nicht Sportartikel	</a:t>
            </a:r>
          </a:p>
          <a:p>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Warum</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2</a:t>
            </a:fld>
            <a:endParaRPr lang="de-DE"/>
          </a:p>
        </p:txBody>
      </p:sp>
      <p:sp>
        <p:nvSpPr>
          <p:cNvPr id="4" name="Textfeld 3"/>
          <p:cNvSpPr txBox="1"/>
          <p:nvPr/>
        </p:nvSpPr>
        <p:spPr>
          <a:xfrm>
            <a:off x="1000100" y="2143116"/>
            <a:ext cx="7572428" cy="2677656"/>
          </a:xfrm>
          <a:prstGeom prst="rect">
            <a:avLst/>
          </a:prstGeom>
          <a:noFill/>
        </p:spPr>
        <p:txBody>
          <a:bodyPr wrap="square" rtlCol="0">
            <a:spAutoFit/>
          </a:bodyPr>
          <a:lstStyle/>
          <a:p>
            <a:r>
              <a:rPr lang="de-DE" sz="2800" dirty="0" smtClean="0"/>
              <a:t>Klassifizierung? Um  Daten  Themen gerecht zu präsentieren: Zeitersparnis für den Nutzer</a:t>
            </a:r>
          </a:p>
          <a:p>
            <a:endParaRPr lang="de-DE" sz="2800" dirty="0" smtClean="0"/>
          </a:p>
          <a:p>
            <a:endParaRPr lang="de-DE" sz="2800" dirty="0" smtClean="0"/>
          </a:p>
          <a:p>
            <a:r>
              <a:rPr lang="de-DE" sz="2800" dirty="0" smtClean="0"/>
              <a:t>Automatisch? Zeitersparnis für den Suchmaschinen Betreiber</a:t>
            </a:r>
            <a:endParaRPr lang="de-D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Klassifizierung</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20</a:t>
            </a:fld>
            <a:endParaRPr lang="de-DE"/>
          </a:p>
        </p:txBody>
      </p:sp>
      <p:sp>
        <p:nvSpPr>
          <p:cNvPr id="4" name="Textfeld 3"/>
          <p:cNvSpPr txBox="1"/>
          <p:nvPr/>
        </p:nvSpPr>
        <p:spPr>
          <a:xfrm>
            <a:off x="142844" y="1571612"/>
            <a:ext cx="9001631" cy="4524315"/>
          </a:xfrm>
          <a:prstGeom prst="rect">
            <a:avLst/>
          </a:prstGeom>
          <a:noFill/>
        </p:spPr>
        <p:txBody>
          <a:bodyPr wrap="none" rtlCol="0">
            <a:spAutoFit/>
          </a:bodyPr>
          <a:lstStyle/>
          <a:p>
            <a:r>
              <a:rPr lang="de-DE" sz="2400" dirty="0" smtClean="0"/>
              <a:t>Die </a:t>
            </a:r>
            <a:r>
              <a:rPr lang="de-DE" sz="2400" dirty="0" err="1" smtClean="0"/>
              <a:t>Supported</a:t>
            </a:r>
            <a:r>
              <a:rPr lang="de-DE" sz="2400" dirty="0" smtClean="0"/>
              <a:t> </a:t>
            </a:r>
            <a:r>
              <a:rPr lang="de-DE" sz="2400" dirty="0" err="1" smtClean="0"/>
              <a:t>Vector</a:t>
            </a:r>
            <a:r>
              <a:rPr lang="de-DE" sz="2400" dirty="0" smtClean="0"/>
              <a:t> Maschine benötigt </a:t>
            </a:r>
            <a:endParaRPr lang="de-DE" sz="2400" dirty="0" smtClean="0"/>
          </a:p>
          <a:p>
            <a:r>
              <a:rPr lang="de-DE" sz="2400" dirty="0" smtClean="0"/>
              <a:t>zwischen </a:t>
            </a:r>
            <a:r>
              <a:rPr lang="de-DE" sz="2400" dirty="0" smtClean="0"/>
              <a:t>30 und 100 </a:t>
            </a:r>
            <a:r>
              <a:rPr lang="de-DE" sz="2400" dirty="0" smtClean="0"/>
              <a:t>„Lernseiten“</a:t>
            </a:r>
            <a:endParaRPr lang="de-DE" sz="2400" dirty="0" smtClean="0"/>
          </a:p>
          <a:p>
            <a:r>
              <a:rPr lang="de-DE" sz="2400" dirty="0" smtClean="0"/>
              <a:t> um den </a:t>
            </a:r>
            <a:r>
              <a:rPr lang="de-DE" sz="2400" dirty="0" smtClean="0"/>
              <a:t>Begriffsraum aufzubauen</a:t>
            </a:r>
            <a:r>
              <a:rPr lang="de-DE" sz="2400" dirty="0" smtClean="0"/>
              <a:t>, </a:t>
            </a:r>
            <a:r>
              <a:rPr lang="de-DE" sz="2400" dirty="0" smtClean="0"/>
              <a:t>dazu </a:t>
            </a:r>
            <a:r>
              <a:rPr lang="de-DE" sz="2400" dirty="0" smtClean="0"/>
              <a:t>gibt </a:t>
            </a:r>
            <a:r>
              <a:rPr lang="de-DE" sz="2400" dirty="0" smtClean="0"/>
              <a:t>es 2 Alternativen:</a:t>
            </a:r>
            <a:endParaRPr lang="de-DE" sz="2400" dirty="0" smtClean="0"/>
          </a:p>
          <a:p>
            <a:endParaRPr lang="de-DE" sz="2400" dirty="0" smtClean="0"/>
          </a:p>
          <a:p>
            <a:pPr marL="342900" indent="-342900">
              <a:buFont typeface="+mj-lt"/>
              <a:buAutoNum type="arabicPeriod"/>
            </a:pPr>
            <a:r>
              <a:rPr lang="de-DE" sz="2400" dirty="0" smtClean="0"/>
              <a:t> Manuelle Auswahl aus dem Internet -&gt; zeitaufwendig und subjektiv</a:t>
            </a:r>
          </a:p>
          <a:p>
            <a:pPr marL="342900" indent="-342900">
              <a:buFont typeface="+mj-lt"/>
              <a:buAutoNum type="arabicPeriod"/>
            </a:pPr>
            <a:endParaRPr lang="de-DE" sz="2400" dirty="0" smtClean="0"/>
          </a:p>
          <a:p>
            <a:pPr marL="342900" indent="-342900">
              <a:buFont typeface="+mj-lt"/>
              <a:buAutoNum type="arabicPeriod"/>
            </a:pPr>
            <a:r>
              <a:rPr lang="de-DE" sz="2400" dirty="0" smtClean="0"/>
              <a:t>Stichprobe aus dem mit </a:t>
            </a:r>
            <a:r>
              <a:rPr lang="de-DE" sz="2400" dirty="0" err="1" smtClean="0"/>
              <a:t>Queries</a:t>
            </a:r>
            <a:r>
              <a:rPr lang="de-DE" sz="2400" dirty="0" smtClean="0"/>
              <a:t> gewonnenen Datenmaterial</a:t>
            </a:r>
          </a:p>
          <a:p>
            <a:pPr marL="342900" indent="-342900">
              <a:buFont typeface="+mj-lt"/>
              <a:buAutoNum type="arabicPeriod"/>
            </a:pPr>
            <a:endParaRPr lang="de-DE" sz="2400" dirty="0" smtClean="0"/>
          </a:p>
          <a:p>
            <a:pPr marL="342900" indent="-342900">
              <a:buFont typeface="+mj-lt"/>
              <a:buAutoNum type="arabicPeriod"/>
            </a:pPr>
            <a:r>
              <a:rPr lang="de-DE" sz="2400" dirty="0" smtClean="0"/>
              <a:t>1 und 2 kombiniert.</a:t>
            </a:r>
          </a:p>
          <a:p>
            <a:pPr marL="342900" indent="-342900">
              <a:buFont typeface="+mj-lt"/>
              <a:buAutoNum type="arabicPeriod"/>
            </a:pPr>
            <a:endParaRPr lang="de-DE" sz="2400" dirty="0" smtClean="0"/>
          </a:p>
          <a:p>
            <a:pPr marL="342900" indent="-342900"/>
            <a:endParaRPr lang="de-DE" sz="2400" dirty="0" smtClean="0"/>
          </a:p>
          <a:p>
            <a:pPr>
              <a:buFontTx/>
              <a:buChar char="-"/>
            </a:pPr>
            <a:endParaRPr lang="de-DE"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Automatische</a:t>
            </a:r>
            <a:r>
              <a:rPr lang="de-DE" baseline="0" dirty="0" smtClean="0"/>
              <a:t> Klassifizierung</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21</a:t>
            </a:fld>
            <a:endParaRPr lang="de-DE"/>
          </a:p>
        </p:txBody>
      </p:sp>
      <p:grpSp>
        <p:nvGrpSpPr>
          <p:cNvPr id="6" name="Gruppieren 5"/>
          <p:cNvGrpSpPr/>
          <p:nvPr/>
        </p:nvGrpSpPr>
        <p:grpSpPr>
          <a:xfrm>
            <a:off x="1071538" y="1428736"/>
            <a:ext cx="7143800" cy="6500858"/>
            <a:chOff x="1071538" y="1428736"/>
            <a:chExt cx="7143800" cy="6500858"/>
          </a:xfrm>
        </p:grpSpPr>
        <p:pic>
          <p:nvPicPr>
            <p:cNvPr id="4098" name="Picture 2"/>
            <p:cNvPicPr>
              <a:picLocks noChangeAspect="1" noChangeArrowheads="1"/>
            </p:cNvPicPr>
            <p:nvPr/>
          </p:nvPicPr>
          <p:blipFill>
            <a:blip r:embed="rId2">
              <a:clrChange>
                <a:clrFrom>
                  <a:srgbClr val="EEEEF0"/>
                </a:clrFrom>
                <a:clrTo>
                  <a:srgbClr val="EEEEF0">
                    <a:alpha val="0"/>
                  </a:srgbClr>
                </a:clrTo>
              </a:clrChange>
            </a:blip>
            <a:srcRect l="3662" r="23095" b="11132"/>
            <a:stretch>
              <a:fillRect/>
            </a:stretch>
          </p:blipFill>
          <p:spPr bwMode="auto">
            <a:xfrm>
              <a:off x="1071538" y="1428736"/>
              <a:ext cx="7143800" cy="6500858"/>
            </a:xfrm>
            <a:prstGeom prst="rect">
              <a:avLst/>
            </a:prstGeom>
            <a:noFill/>
            <a:ln w="9525">
              <a:noFill/>
              <a:miter lim="800000"/>
              <a:headEnd/>
              <a:tailEnd/>
            </a:ln>
            <a:effectLst/>
          </p:spPr>
        </p:pic>
        <p:sp>
          <p:nvSpPr>
            <p:cNvPr id="5" name="Rechteck 4"/>
            <p:cNvSpPr/>
            <p:nvPr/>
          </p:nvSpPr>
          <p:spPr>
            <a:xfrm>
              <a:off x="2214546" y="1901710"/>
              <a:ext cx="28575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Ellipse 6"/>
          <p:cNvSpPr/>
          <p:nvPr/>
        </p:nvSpPr>
        <p:spPr>
          <a:xfrm>
            <a:off x="2285984" y="3643314"/>
            <a:ext cx="135732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Semantisch versus multivariat (1)</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22</a:t>
            </a:fld>
            <a:endParaRPr lang="de-DE"/>
          </a:p>
        </p:txBody>
      </p:sp>
      <p:graphicFrame>
        <p:nvGraphicFramePr>
          <p:cNvPr id="6" name="Tabelle 5"/>
          <p:cNvGraphicFramePr>
            <a:graphicFrameLocks noGrp="1"/>
          </p:cNvGraphicFramePr>
          <p:nvPr/>
        </p:nvGraphicFramePr>
        <p:xfrm>
          <a:off x="1071538" y="2000240"/>
          <a:ext cx="6905656" cy="2921424"/>
        </p:xfrm>
        <a:graphic>
          <a:graphicData uri="http://schemas.openxmlformats.org/drawingml/2006/table">
            <a:tbl>
              <a:tblPr/>
              <a:tblGrid>
                <a:gridCol w="2197621"/>
                <a:gridCol w="384098"/>
                <a:gridCol w="384098"/>
                <a:gridCol w="384098"/>
                <a:gridCol w="384098"/>
                <a:gridCol w="384098"/>
                <a:gridCol w="384098"/>
                <a:gridCol w="384098"/>
                <a:gridCol w="384098"/>
                <a:gridCol w="384098"/>
                <a:gridCol w="551026"/>
                <a:gridCol w="700127"/>
              </a:tblGrid>
              <a:tr h="265584">
                <a:tc>
                  <a:txBody>
                    <a:bodyPr/>
                    <a:lstStyle/>
                    <a:p>
                      <a:pPr algn="l" fontAlgn="b"/>
                      <a:r>
                        <a:rPr lang="de-DE"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3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5584">
                <a:tc>
                  <a:txBody>
                    <a:bodyPr/>
                    <a:lstStyle/>
                    <a:p>
                      <a:pPr algn="l" fontAlgn="b"/>
                      <a:r>
                        <a:rPr lang="de-DE" sz="1100" b="0" i="0" u="none" strike="noStrike" dirty="0">
                          <a:solidFill>
                            <a:schemeClr val="accent1"/>
                          </a:solidFill>
                          <a:latin typeface="Calibri"/>
                        </a:rPr>
                        <a:t>Klima </a:t>
                      </a:r>
                      <a:r>
                        <a:rPr lang="de-DE" sz="1100" b="0" i="0" u="none" strike="noStrike" dirty="0" err="1">
                          <a:solidFill>
                            <a:schemeClr val="accent1"/>
                          </a:solidFill>
                          <a:latin typeface="Calibri"/>
                        </a:rPr>
                        <a:t>near</a:t>
                      </a:r>
                      <a:r>
                        <a:rPr lang="de-DE" sz="1100" b="0" i="0" u="none" strike="noStrike" dirty="0">
                          <a:solidFill>
                            <a:schemeClr val="accent1"/>
                          </a:solidFill>
                          <a:latin typeface="Calibri"/>
                        </a:rPr>
                        <a:t>[n] Energie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9999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300" b="0" i="0" u="none" strike="noStrike">
                          <a:solidFill>
                            <a:srgbClr val="000000"/>
                          </a:solidFill>
                          <a:latin typeface="Calibri"/>
                        </a:rPr>
                        <a:t>Klasse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84">
                <a:tc>
                  <a:txBody>
                    <a:bodyPr/>
                    <a:lstStyle/>
                    <a:p>
                      <a:pPr algn="l" fontAlgn="b"/>
                      <a:r>
                        <a:rPr lang="de-DE" sz="1100" b="0" i="0" u="none" strike="noStrike" dirty="0">
                          <a:solidFill>
                            <a:srgbClr val="000000"/>
                          </a:solidFill>
                          <a:latin typeface="Calibri"/>
                        </a:rPr>
                        <a:t>Energie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84">
                <a:tc>
                  <a:txBody>
                    <a:bodyPr/>
                    <a:lstStyle/>
                    <a:p>
                      <a:pPr algn="l" fontAlgn="b"/>
                      <a:r>
                        <a:rPr lang="de-DE" sz="1100" b="0" i="0" u="none" strike="noStrike" dirty="0">
                          <a:solidFill>
                            <a:srgbClr val="FF0000"/>
                          </a:solidFill>
                          <a:latin typeface="Calibri"/>
                        </a:rPr>
                        <a:t>Kat-Energie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84">
                <a:tc>
                  <a:txBody>
                    <a:bodyPr/>
                    <a:lstStyle/>
                    <a:p>
                      <a:pPr algn="l" fontAlgn="b"/>
                      <a:r>
                        <a:rPr lang="de-DE" sz="1100" b="0" i="0" u="none" strike="noStrike">
                          <a:solidFill>
                            <a:srgbClr val="000000"/>
                          </a:solidFill>
                          <a:latin typeface="Calibri"/>
                        </a:rPr>
                        <a:t>Klima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649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dirty="0">
                          <a:solidFill>
                            <a:srgbClr val="000000"/>
                          </a:solidFill>
                          <a:latin typeface="Calibri"/>
                        </a:rPr>
                        <a:t>4778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84">
                <a:tc>
                  <a:txBody>
                    <a:bodyPr/>
                    <a:lstStyle/>
                    <a:p>
                      <a:pPr algn="l" fontAlgn="b"/>
                      <a:r>
                        <a:rPr lang="de-DE" sz="1100" b="0" i="0" u="none" strike="noStrike" dirty="0">
                          <a:solidFill>
                            <a:srgbClr val="FF0000"/>
                          </a:solidFill>
                          <a:latin typeface="Calibri"/>
                        </a:rPr>
                        <a:t>Kat-Klima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dirty="0">
                          <a:solidFill>
                            <a:srgbClr val="000000"/>
                          </a:solidFill>
                          <a:latin typeface="Calibri"/>
                        </a:rPr>
                        <a:t>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84">
                <a:tc>
                  <a:txBody>
                    <a:bodyPr/>
                    <a:lstStyle/>
                    <a:p>
                      <a:pPr algn="l" fontAlgn="b"/>
                      <a:r>
                        <a:rPr lang="de-DE"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DE" sz="13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5584">
                <a:tc>
                  <a:txBody>
                    <a:bodyPr/>
                    <a:lstStyle/>
                    <a:p>
                      <a:pPr algn="l" fontAlgn="b"/>
                      <a:r>
                        <a:rPr lang="de-DE"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3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5584">
                <a:tc>
                  <a:txBody>
                    <a:bodyPr/>
                    <a:lstStyle/>
                    <a:p>
                      <a:pPr algn="l" fontAlgn="b"/>
                      <a:r>
                        <a:rPr lang="de-DE" sz="1100" b="0" i="0" u="none" strike="noStrike" dirty="0">
                          <a:solidFill>
                            <a:schemeClr val="accent1"/>
                          </a:solidFill>
                          <a:latin typeface="Calibri"/>
                        </a:rPr>
                        <a:t>Lebensmittel </a:t>
                      </a:r>
                      <a:r>
                        <a:rPr lang="de-DE" sz="1100" b="0" i="0" u="none" strike="noStrike" dirty="0" err="1">
                          <a:solidFill>
                            <a:schemeClr val="accent1"/>
                          </a:solidFill>
                          <a:latin typeface="Calibri"/>
                        </a:rPr>
                        <a:t>near</a:t>
                      </a:r>
                      <a:r>
                        <a:rPr lang="de-DE" sz="1100" b="0" i="0" u="none" strike="noStrike" dirty="0">
                          <a:solidFill>
                            <a:schemeClr val="accent1"/>
                          </a:solidFill>
                          <a:latin typeface="Calibri"/>
                        </a:rPr>
                        <a:t>[n] Gesundheit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9999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300" b="0" i="0" u="none" strike="noStrike">
                          <a:solidFill>
                            <a:srgbClr val="000000"/>
                          </a:solidFill>
                          <a:latin typeface="Calibri"/>
                        </a:rPr>
                        <a:t>Klasse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84">
                <a:tc>
                  <a:txBody>
                    <a:bodyPr/>
                    <a:lstStyle/>
                    <a:p>
                      <a:pPr algn="l" fontAlgn="b"/>
                      <a:r>
                        <a:rPr lang="de-DE" sz="1100" b="0" i="0" u="none" strike="noStrike">
                          <a:solidFill>
                            <a:srgbClr val="000000"/>
                          </a:solidFill>
                          <a:latin typeface="Calibri"/>
                        </a:rPr>
                        <a:t>Lebensmittel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84">
                <a:tc>
                  <a:txBody>
                    <a:bodyPr/>
                    <a:lstStyle/>
                    <a:p>
                      <a:pPr algn="l" fontAlgn="b"/>
                      <a:r>
                        <a:rPr lang="de-DE" sz="1100" b="0" i="0" u="none" strike="noStrike" dirty="0">
                          <a:solidFill>
                            <a:srgbClr val="FF0000"/>
                          </a:solidFill>
                          <a:latin typeface="Calibri"/>
                        </a:rPr>
                        <a:t>Kat -Lebensmittel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924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dirty="0">
                          <a:solidFill>
                            <a:srgbClr val="000000"/>
                          </a:solidFill>
                          <a:latin typeface="Calibri"/>
                        </a:rPr>
                        <a:t>2976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feld 4"/>
          <p:cNvSpPr txBox="1"/>
          <p:nvPr/>
        </p:nvSpPr>
        <p:spPr>
          <a:xfrm>
            <a:off x="1142976" y="5429264"/>
            <a:ext cx="6200480" cy="369332"/>
          </a:xfrm>
          <a:prstGeom prst="rect">
            <a:avLst/>
          </a:prstGeom>
          <a:noFill/>
        </p:spPr>
        <p:txBody>
          <a:bodyPr wrap="none" rtlCol="0">
            <a:spAutoFit/>
          </a:bodyPr>
          <a:lstStyle/>
          <a:p>
            <a:r>
              <a:rPr lang="de-DE" dirty="0" smtClean="0"/>
              <a:t>Hypothese: Beide Verfahren erschließen den selben Datenraum</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Semantisch versus multivariat (2)</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23</a:t>
            </a:fld>
            <a:endParaRPr lang="de-DE"/>
          </a:p>
        </p:txBody>
      </p:sp>
      <p:graphicFrame>
        <p:nvGraphicFramePr>
          <p:cNvPr id="4" name="Diagramm 3"/>
          <p:cNvGraphicFramePr/>
          <p:nvPr/>
        </p:nvGraphicFramePr>
        <p:xfrm>
          <a:off x="285720" y="642918"/>
          <a:ext cx="8643966" cy="62150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Metatags (1)</a:t>
            </a:r>
            <a:endParaRPr lang="de-DE" dirty="0"/>
          </a:p>
        </p:txBody>
      </p:sp>
      <p:sp>
        <p:nvSpPr>
          <p:cNvPr id="5" name="Rechteck 4"/>
          <p:cNvSpPr/>
          <p:nvPr/>
        </p:nvSpPr>
        <p:spPr>
          <a:xfrm>
            <a:off x="214282" y="1357298"/>
            <a:ext cx="8715420" cy="4524315"/>
          </a:xfrm>
          <a:prstGeom prst="rect">
            <a:avLst/>
          </a:prstGeom>
        </p:spPr>
        <p:txBody>
          <a:bodyPr wrap="square">
            <a:spAutoFit/>
          </a:bodyPr>
          <a:lstStyle/>
          <a:p>
            <a:r>
              <a:rPr lang="de-DE" sz="3200" dirty="0" smtClean="0">
                <a:solidFill>
                  <a:srgbClr val="FF0000"/>
                </a:solidFill>
              </a:rPr>
              <a:t>&lt;</a:t>
            </a:r>
            <a:r>
              <a:rPr lang="de-DE" sz="3200" dirty="0" err="1" smtClean="0">
                <a:solidFill>
                  <a:srgbClr val="FF0000"/>
                </a:solidFill>
              </a:rPr>
              <a:t>meta</a:t>
            </a:r>
            <a:r>
              <a:rPr lang="de-DE" sz="3200" dirty="0" smtClean="0">
                <a:solidFill>
                  <a:srgbClr val="FF0000"/>
                </a:solidFill>
              </a:rPr>
              <a:t> </a:t>
            </a:r>
            <a:r>
              <a:rPr lang="de-DE" sz="3200" dirty="0" err="1" smtClean="0">
                <a:solidFill>
                  <a:srgbClr val="FF0000"/>
                </a:solidFill>
              </a:rPr>
              <a:t>name</a:t>
            </a:r>
            <a:r>
              <a:rPr lang="de-DE" sz="3200" dirty="0" smtClean="0">
                <a:solidFill>
                  <a:srgbClr val="FF0000"/>
                </a:solidFill>
              </a:rPr>
              <a:t>="</a:t>
            </a:r>
            <a:r>
              <a:rPr lang="de-DE" sz="3200" dirty="0" err="1" smtClean="0">
                <a:solidFill>
                  <a:srgbClr val="FF0000"/>
                </a:solidFill>
              </a:rPr>
              <a:t>ByLebenslagen</a:t>
            </a:r>
            <a:r>
              <a:rPr lang="de-DE" sz="3200" dirty="0" smtClean="0">
                <a:solidFill>
                  <a:srgbClr val="FF0000"/>
                </a:solidFill>
              </a:rPr>
              <a:t>" </a:t>
            </a:r>
            <a:r>
              <a:rPr lang="de-DE" sz="3200" dirty="0" err="1" smtClean="0">
                <a:solidFill>
                  <a:srgbClr val="FF0000"/>
                </a:solidFill>
              </a:rPr>
              <a:t>content</a:t>
            </a:r>
            <a:r>
              <a:rPr lang="de-DE" sz="3200" dirty="0" smtClean="0">
                <a:solidFill>
                  <a:srgbClr val="FF0000"/>
                </a:solidFill>
              </a:rPr>
              <a:t>="</a:t>
            </a:r>
            <a:r>
              <a:rPr lang="de-DE" sz="3200" dirty="0" err="1" smtClean="0">
                <a:solidFill>
                  <a:srgbClr val="FF0000"/>
                </a:solidFill>
              </a:rPr>
              <a:t>ByLl_MeineUmwelt_KartenBilder</a:t>
            </a:r>
            <a:r>
              <a:rPr lang="de-DE" sz="3200" dirty="0" smtClean="0">
                <a:solidFill>
                  <a:srgbClr val="FF0000"/>
                </a:solidFill>
              </a:rPr>
              <a:t>"&gt;</a:t>
            </a:r>
          </a:p>
          <a:p>
            <a:r>
              <a:rPr lang="de-DE" sz="3200" dirty="0" smtClean="0">
                <a:solidFill>
                  <a:srgbClr val="FF0000"/>
                </a:solidFill>
              </a:rPr>
              <a:t>&lt;</a:t>
            </a:r>
            <a:r>
              <a:rPr lang="de-DE" sz="3200" dirty="0" err="1" smtClean="0">
                <a:solidFill>
                  <a:srgbClr val="00B050"/>
                </a:solidFill>
              </a:rPr>
              <a:t>meta</a:t>
            </a:r>
            <a:r>
              <a:rPr lang="de-DE" sz="3200" dirty="0" smtClean="0">
                <a:solidFill>
                  <a:srgbClr val="00B050"/>
                </a:solidFill>
              </a:rPr>
              <a:t> </a:t>
            </a:r>
            <a:r>
              <a:rPr lang="de-DE" sz="3200" dirty="0" err="1" smtClean="0">
                <a:solidFill>
                  <a:srgbClr val="00B050"/>
                </a:solidFill>
              </a:rPr>
              <a:t>name</a:t>
            </a:r>
            <a:r>
              <a:rPr lang="de-DE" sz="3200" dirty="0" smtClean="0">
                <a:solidFill>
                  <a:srgbClr val="00B050"/>
                </a:solidFill>
              </a:rPr>
              <a:t>="</a:t>
            </a:r>
            <a:r>
              <a:rPr lang="de-DE" sz="3200" dirty="0" err="1" smtClean="0">
                <a:solidFill>
                  <a:srgbClr val="00B050"/>
                </a:solidFill>
              </a:rPr>
              <a:t>ByRaumbezug</a:t>
            </a:r>
            <a:r>
              <a:rPr lang="de-DE" sz="3200" dirty="0" smtClean="0">
                <a:solidFill>
                  <a:srgbClr val="00B050"/>
                </a:solidFill>
              </a:rPr>
              <a:t>" </a:t>
            </a:r>
            <a:r>
              <a:rPr lang="de-DE" sz="3200" dirty="0" err="1" smtClean="0">
                <a:solidFill>
                  <a:srgbClr val="00B050"/>
                </a:solidFill>
              </a:rPr>
              <a:t>content</a:t>
            </a:r>
            <a:r>
              <a:rPr lang="de-DE" sz="3200" dirty="0" smtClean="0">
                <a:solidFill>
                  <a:srgbClr val="00B050"/>
                </a:solidFill>
              </a:rPr>
              <a:t>="</a:t>
            </a:r>
            <a:r>
              <a:rPr lang="de-DE" sz="3200" dirty="0" err="1" smtClean="0">
                <a:solidFill>
                  <a:srgbClr val="00B050"/>
                </a:solidFill>
              </a:rPr>
              <a:t>ByRb_GN</a:t>
            </a:r>
            <a:r>
              <a:rPr lang="de-DE" sz="3200" dirty="0" smtClean="0">
                <a:solidFill>
                  <a:srgbClr val="00B050"/>
                </a:solidFill>
              </a:rPr>
              <a:t>[Englischer </a:t>
            </a:r>
            <a:r>
              <a:rPr lang="de-DE" sz="3200" dirty="0" err="1" smtClean="0">
                <a:solidFill>
                  <a:srgbClr val="00B050"/>
                </a:solidFill>
              </a:rPr>
              <a:t>Garten|Garten</a:t>
            </a:r>
            <a:r>
              <a:rPr lang="de-DE" sz="3200" dirty="0" smtClean="0">
                <a:solidFill>
                  <a:srgbClr val="00B050"/>
                </a:solidFill>
              </a:rPr>
              <a:t>, </a:t>
            </a:r>
            <a:r>
              <a:rPr lang="de-DE" sz="3200" dirty="0" err="1" smtClean="0">
                <a:solidFill>
                  <a:srgbClr val="00B050"/>
                </a:solidFill>
              </a:rPr>
              <a:t>Englischer|Eisbach|Entenvolierebach|Kleinhesseloher</a:t>
            </a:r>
            <a:r>
              <a:rPr lang="de-DE" sz="3200" dirty="0" smtClean="0">
                <a:solidFill>
                  <a:srgbClr val="00B050"/>
                </a:solidFill>
              </a:rPr>
              <a:t> See|Köglmühlbach|Neuberghausen|FG1652100],ByRb_GK12[5335827.0/4470675.0|5333493.0/4468340.0]„&gt;</a:t>
            </a:r>
          </a:p>
        </p:txBody>
      </p:sp>
      <p:sp>
        <p:nvSpPr>
          <p:cNvPr id="6" name="Foliennummernplatzhalter 5"/>
          <p:cNvSpPr>
            <a:spLocks noGrp="1"/>
          </p:cNvSpPr>
          <p:nvPr>
            <p:ph type="sldNum" sz="quarter" idx="12"/>
          </p:nvPr>
        </p:nvSpPr>
        <p:spPr/>
        <p:txBody>
          <a:bodyPr/>
          <a:lstStyle/>
          <a:p>
            <a:fld id="{4326B657-8F2E-4285-B51D-9172AAE0014B}" type="slidenum">
              <a:rPr lang="de-DE" smtClean="0"/>
              <a:pPr/>
              <a:t>24</a:t>
            </a:fld>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Metatags </a:t>
            </a:r>
            <a:r>
              <a:rPr lang="de-DE" dirty="0" smtClean="0"/>
              <a:t>(2)</a:t>
            </a:r>
            <a:endParaRPr lang="de-DE" dirty="0"/>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blip>
          <a:srcRect t="17578" r="6250" b="7226"/>
          <a:stretch>
            <a:fillRect/>
          </a:stretch>
        </p:blipFill>
        <p:spPr bwMode="auto">
          <a:xfrm>
            <a:off x="0" y="1142984"/>
            <a:ext cx="9144000" cy="5500726"/>
          </a:xfrm>
          <a:prstGeom prst="rect">
            <a:avLst/>
          </a:prstGeom>
          <a:noFill/>
          <a:ln w="9525">
            <a:noFill/>
            <a:miter lim="800000"/>
            <a:headEnd/>
            <a:tailEnd/>
          </a:ln>
          <a:effectLst/>
        </p:spPr>
      </p:pic>
      <p:sp>
        <p:nvSpPr>
          <p:cNvPr id="4" name="Foliennummernplatzhalter 3"/>
          <p:cNvSpPr>
            <a:spLocks noGrp="1"/>
          </p:cNvSpPr>
          <p:nvPr>
            <p:ph type="sldNum" sz="quarter" idx="12"/>
          </p:nvPr>
        </p:nvSpPr>
        <p:spPr/>
        <p:txBody>
          <a:bodyPr/>
          <a:lstStyle/>
          <a:p>
            <a:fld id="{4326B657-8F2E-4285-B51D-9172AAE0014B}" type="slidenum">
              <a:rPr lang="de-DE" smtClean="0"/>
              <a:pPr/>
              <a:t>25</a:t>
            </a:fld>
            <a:endParaRPr lang="de-D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Metatags </a:t>
            </a:r>
            <a:r>
              <a:rPr lang="de-DE" dirty="0" smtClean="0"/>
              <a:t>(3)</a:t>
            </a:r>
            <a:endParaRPr lang="de-DE" dirty="0"/>
          </a:p>
        </p:txBody>
      </p:sp>
      <p:pic>
        <p:nvPicPr>
          <p:cNvPr id="2050" name="Picture 2"/>
          <p:cNvPicPr>
            <a:picLocks noChangeAspect="1" noChangeArrowheads="1"/>
          </p:cNvPicPr>
          <p:nvPr/>
        </p:nvPicPr>
        <p:blipFill>
          <a:blip r:embed="rId2"/>
          <a:srcRect b="66797"/>
          <a:stretch>
            <a:fillRect/>
          </a:stretch>
        </p:blipFill>
        <p:spPr bwMode="auto">
          <a:xfrm>
            <a:off x="6528" y="1500174"/>
            <a:ext cx="16638494" cy="4143404"/>
          </a:xfrm>
          <a:prstGeom prst="rect">
            <a:avLst/>
          </a:prstGeom>
          <a:noFill/>
          <a:ln w="9525">
            <a:noFill/>
            <a:miter lim="800000"/>
            <a:headEnd/>
            <a:tailEnd/>
          </a:ln>
          <a:effectLst/>
        </p:spPr>
      </p:pic>
      <p:sp>
        <p:nvSpPr>
          <p:cNvPr id="4" name="Foliennummernplatzhalter 3"/>
          <p:cNvSpPr>
            <a:spLocks noGrp="1"/>
          </p:cNvSpPr>
          <p:nvPr>
            <p:ph type="sldNum" sz="quarter" idx="12"/>
          </p:nvPr>
        </p:nvSpPr>
        <p:spPr/>
        <p:txBody>
          <a:bodyPr/>
          <a:lstStyle/>
          <a:p>
            <a:fld id="{4326B657-8F2E-4285-B51D-9172AAE0014B}" type="slidenum">
              <a:rPr lang="de-DE" smtClean="0"/>
              <a:pPr/>
              <a:t>26</a:t>
            </a:fld>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414"/>
            <a:ext cx="8229600" cy="1143000"/>
          </a:xfrm>
        </p:spPr>
        <p:txBody>
          <a:bodyPr/>
          <a:lstStyle/>
          <a:p>
            <a:r>
              <a:rPr lang="de-DE" dirty="0" smtClean="0"/>
              <a:t>Finden</a:t>
            </a:r>
            <a:endParaRPr lang="de-DE" dirty="0"/>
          </a:p>
        </p:txBody>
      </p:sp>
      <p:sp>
        <p:nvSpPr>
          <p:cNvPr id="16" name="Foliennummernplatzhalter 15"/>
          <p:cNvSpPr>
            <a:spLocks noGrp="1"/>
          </p:cNvSpPr>
          <p:nvPr>
            <p:ph type="sldNum" sz="quarter" idx="12"/>
          </p:nvPr>
        </p:nvSpPr>
        <p:spPr/>
        <p:txBody>
          <a:bodyPr/>
          <a:lstStyle/>
          <a:p>
            <a:fld id="{4326B657-8F2E-4285-B51D-9172AAE0014B}" type="slidenum">
              <a:rPr lang="de-DE" smtClean="0"/>
              <a:pPr/>
              <a:t>27</a:t>
            </a:fld>
            <a:endParaRPr lang="de-DE"/>
          </a:p>
        </p:txBody>
      </p:sp>
      <p:sp>
        <p:nvSpPr>
          <p:cNvPr id="17" name="Richtungspfeil 16"/>
          <p:cNvSpPr/>
          <p:nvPr/>
        </p:nvSpPr>
        <p:spPr>
          <a:xfrm>
            <a:off x="500034" y="1357298"/>
            <a:ext cx="1428760" cy="484632"/>
          </a:xfrm>
          <a:prstGeom prst="homePlate">
            <a:avLst/>
          </a:prstGeom>
          <a:solidFill>
            <a:schemeClr val="bg1">
              <a:lumMod val="95000"/>
            </a:schemeClr>
          </a:solidFill>
          <a:ln w="15875">
            <a:solidFill>
              <a:schemeClr val="bg1">
                <a:lumMod val="75000"/>
              </a:schemeClr>
            </a:solidFill>
          </a:ln>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CRAWLER</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8" name="Eingekerbter Richtungspfeil 17"/>
          <p:cNvSpPr/>
          <p:nvPr/>
        </p:nvSpPr>
        <p:spPr>
          <a:xfrm>
            <a:off x="1714480"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INDEX</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9" name="Eingekerbter Richtungspfeil 18"/>
          <p:cNvSpPr/>
          <p:nvPr/>
        </p:nvSpPr>
        <p:spPr>
          <a:xfrm>
            <a:off x="3071802"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0" name="Eingekerbter Richtungspfeil 19"/>
          <p:cNvSpPr/>
          <p:nvPr/>
        </p:nvSpPr>
        <p:spPr>
          <a:xfrm>
            <a:off x="4429124"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1" name="Eingekerbter Richtungspfeil 20"/>
          <p:cNvSpPr/>
          <p:nvPr/>
        </p:nvSpPr>
        <p:spPr>
          <a:xfrm>
            <a:off x="5786446"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2" name="Eingekerbter Richtungspfeil 21"/>
          <p:cNvSpPr/>
          <p:nvPr/>
        </p:nvSpPr>
        <p:spPr>
          <a:xfrm>
            <a:off x="7143768"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0" name="Eingekerbter Richtungspfeil 9"/>
          <p:cNvSpPr/>
          <p:nvPr/>
        </p:nvSpPr>
        <p:spPr>
          <a:xfrm>
            <a:off x="4433032" y="1362218"/>
            <a:ext cx="1571636" cy="484632"/>
          </a:xfrm>
          <a:prstGeom prst="chevron">
            <a:avLst/>
          </a:prstGeom>
          <a:solidFill>
            <a:schemeClr val="accent3">
              <a:lumMod val="40000"/>
              <a:lumOff val="60000"/>
            </a:schemeClr>
          </a:solidFill>
          <a:ln w="15875">
            <a:solidFill>
              <a:schemeClr val="tx1">
                <a:lumMod val="75000"/>
                <a:lumOff val="25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ln>
                  <a:solidFill>
                    <a:schemeClr val="bg1">
                      <a:lumMod val="65000"/>
                    </a:schemeClr>
                  </a:solidFill>
                </a:ln>
                <a:solidFill>
                  <a:srgbClr val="FF0000"/>
                </a:solidFill>
                <a:latin typeface="+mj-lt"/>
                <a:cs typeface="Arial" pitchFamily="34" charset="0"/>
              </a:rPr>
              <a:t>FINDEN</a:t>
            </a:r>
            <a:endParaRPr lang="de-DE" sz="2000" dirty="0">
              <a:ln>
                <a:solidFill>
                  <a:schemeClr val="bg1">
                    <a:lumMod val="65000"/>
                  </a:schemeClr>
                </a:solidFill>
              </a:ln>
              <a:solidFill>
                <a:srgbClr val="FF0000"/>
              </a:solidFill>
              <a:latin typeface="+mj-lt"/>
              <a:cs typeface="Arial" pitchFamily="34" charset="0"/>
            </a:endParaRPr>
          </a:p>
        </p:txBody>
      </p:sp>
      <p:sp>
        <p:nvSpPr>
          <p:cNvPr id="11" name="Textfeld 10"/>
          <p:cNvSpPr txBox="1"/>
          <p:nvPr/>
        </p:nvSpPr>
        <p:spPr>
          <a:xfrm>
            <a:off x="285720" y="2714620"/>
            <a:ext cx="8669681" cy="3108543"/>
          </a:xfrm>
          <a:prstGeom prst="rect">
            <a:avLst/>
          </a:prstGeom>
          <a:noFill/>
        </p:spPr>
        <p:txBody>
          <a:bodyPr wrap="none" rtlCol="0">
            <a:spAutoFit/>
          </a:bodyPr>
          <a:lstStyle/>
          <a:p>
            <a:r>
              <a:rPr lang="de-DE" sz="2800" dirty="0" smtClean="0"/>
              <a:t>Ausschöpfung: derzeit etwa 40% der indexierten Seiten da</a:t>
            </a:r>
          </a:p>
          <a:p>
            <a:endParaRPr lang="de-DE" sz="2800" dirty="0" smtClean="0"/>
          </a:p>
          <a:p>
            <a:r>
              <a:rPr lang="de-DE" sz="2800" dirty="0" smtClean="0"/>
              <a:t>+ nur auf die Lebenslagen bezogen</a:t>
            </a:r>
          </a:p>
          <a:p>
            <a:endParaRPr lang="de-DE" sz="2800" dirty="0" smtClean="0"/>
          </a:p>
          <a:p>
            <a:r>
              <a:rPr lang="de-DE" sz="2800" dirty="0" smtClean="0"/>
              <a:t>+ keine inhaltlich „leeren“ Seiten</a:t>
            </a:r>
          </a:p>
          <a:p>
            <a:r>
              <a:rPr lang="de-DE" sz="2800" dirty="0" smtClean="0"/>
              <a:t>+ möglichst keine Verweise „auf“ sondern das </a:t>
            </a:r>
          </a:p>
          <a:p>
            <a:r>
              <a:rPr lang="de-DE" sz="2800" dirty="0" smtClean="0"/>
              <a:t>referenzierte Dokument dargestellt</a:t>
            </a:r>
            <a:endParaRPr lang="de-DE"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Qualitätssicherung</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28</a:t>
            </a:fld>
            <a:endParaRPr lang="de-DE"/>
          </a:p>
        </p:txBody>
      </p:sp>
      <p:graphicFrame>
        <p:nvGraphicFramePr>
          <p:cNvPr id="4" name="Tabelle 3"/>
          <p:cNvGraphicFramePr>
            <a:graphicFrameLocks noGrp="1"/>
          </p:cNvGraphicFramePr>
          <p:nvPr/>
        </p:nvGraphicFramePr>
        <p:xfrm>
          <a:off x="1524001" y="1741512"/>
          <a:ext cx="6095998" cy="3374976"/>
        </p:xfrm>
        <a:graphic>
          <a:graphicData uri="http://schemas.openxmlformats.org/drawingml/2006/table">
            <a:tbl>
              <a:tblPr/>
              <a:tblGrid>
                <a:gridCol w="1762115"/>
                <a:gridCol w="424580"/>
                <a:gridCol w="434367"/>
                <a:gridCol w="434367"/>
                <a:gridCol w="434367"/>
                <a:gridCol w="434367"/>
                <a:gridCol w="434367"/>
                <a:gridCol w="434367"/>
                <a:gridCol w="434367"/>
                <a:gridCol w="434367"/>
                <a:gridCol w="434367"/>
              </a:tblGrid>
              <a:tr h="281248">
                <a:tc>
                  <a:txBody>
                    <a:bodyPr/>
                    <a:lstStyle/>
                    <a:p>
                      <a:pPr algn="l" fontAlgn="b"/>
                      <a:r>
                        <a:rPr lang="de-DE" sz="1300" b="0" i="0" u="none" strike="noStrike" dirty="0">
                          <a:solidFill>
                            <a:srgbClr val="FF0000"/>
                          </a:solidFill>
                          <a:latin typeface="Calibri"/>
                        </a:rPr>
                        <a:t>Abfall </a:t>
                      </a:r>
                      <a:r>
                        <a:rPr lang="de-DE" sz="1300" b="0" i="0" u="none" strike="noStrike" dirty="0" err="1">
                          <a:solidFill>
                            <a:srgbClr val="FF0000"/>
                          </a:solidFill>
                          <a:latin typeface="Calibri"/>
                        </a:rPr>
                        <a:t>near</a:t>
                      </a:r>
                      <a:r>
                        <a:rPr lang="de-DE" sz="1300" b="0" i="0" u="none" strike="noStrike" dirty="0">
                          <a:solidFill>
                            <a:srgbClr val="FF0000"/>
                          </a:solidFill>
                          <a:latin typeface="Calibri"/>
                        </a:rPr>
                        <a:t>[n] Beseitigung</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dirty="0">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5</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15</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50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70</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99</a:t>
                      </a:r>
                    </a:p>
                  </a:txBody>
                  <a:tcPr marL="3430" marR="3430" marT="343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a:solidFill>
                            <a:srgbClr val="000000"/>
                          </a:solidFill>
                          <a:latin typeface="Calibri"/>
                        </a:rPr>
                        <a:t>alle</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81248">
                <a:tc>
                  <a:txBody>
                    <a:bodyPr/>
                    <a:lstStyle/>
                    <a:p>
                      <a:pPr algn="l" fontAlgn="b"/>
                      <a:r>
                        <a:rPr lang="de-DE" sz="1300" b="0" i="0" u="none" strike="noStrike">
                          <a:solidFill>
                            <a:srgbClr val="000000"/>
                          </a:solidFill>
                          <a:latin typeface="Calibri"/>
                        </a:rPr>
                        <a:t> </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700" b="0" i="0" u="none" strike="noStrike">
                        <a:solidFill>
                          <a:srgbClr val="000000"/>
                        </a:solidFill>
                        <a:latin typeface="Calibri"/>
                      </a:endParaRPr>
                    </a:p>
                  </a:txBody>
                  <a:tcPr marL="3430" marR="3430" marT="34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700" b="0" i="0" u="none" strike="noStrike">
                        <a:solidFill>
                          <a:srgbClr val="000000"/>
                        </a:solidFill>
                        <a:latin typeface="Calibri"/>
                      </a:endParaRPr>
                    </a:p>
                  </a:txBody>
                  <a:tcPr marL="3430" marR="3430" marT="34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700" b="0" i="0" u="none" strike="noStrike">
                        <a:solidFill>
                          <a:srgbClr val="000000"/>
                        </a:solidFill>
                        <a:latin typeface="Calibri"/>
                      </a:endParaRPr>
                    </a:p>
                  </a:txBody>
                  <a:tcPr marL="3430" marR="3430" marT="34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700" b="0" i="0" u="none" strike="noStrike">
                        <a:solidFill>
                          <a:srgbClr val="000000"/>
                        </a:solidFill>
                        <a:latin typeface="Calibri"/>
                      </a:endParaRPr>
                    </a:p>
                  </a:txBody>
                  <a:tcPr marL="3430" marR="3430" marT="34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700" b="0" i="0" u="none" strike="noStrike">
                        <a:solidFill>
                          <a:srgbClr val="000000"/>
                        </a:solidFill>
                        <a:latin typeface="Calibri"/>
                      </a:endParaRPr>
                    </a:p>
                  </a:txBody>
                  <a:tcPr marL="3430" marR="3430" marT="34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700" b="0" i="0" u="none" strike="noStrike">
                        <a:solidFill>
                          <a:srgbClr val="000000"/>
                        </a:solidFill>
                        <a:latin typeface="Calibri"/>
                      </a:endParaRPr>
                    </a:p>
                  </a:txBody>
                  <a:tcPr marL="3430" marR="3430" marT="34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700" b="0" i="0" u="none" strike="noStrike">
                        <a:solidFill>
                          <a:srgbClr val="000000"/>
                        </a:solidFill>
                        <a:latin typeface="Calibri"/>
                      </a:endParaRPr>
                    </a:p>
                  </a:txBody>
                  <a:tcPr marL="3430" marR="3430" marT="34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700" b="0" i="0" u="none" strike="noStrike">
                        <a:solidFill>
                          <a:srgbClr val="000000"/>
                        </a:solidFill>
                        <a:latin typeface="Calibri"/>
                      </a:endParaRPr>
                    </a:p>
                  </a:txBody>
                  <a:tcPr marL="3430" marR="3430" marT="34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700" b="0" i="0" u="none" strike="noStrike">
                        <a:solidFill>
                          <a:srgbClr val="000000"/>
                        </a:solidFill>
                        <a:latin typeface="Calibri"/>
                      </a:endParaRPr>
                    </a:p>
                  </a:txBody>
                  <a:tcPr marL="3430" marR="3430" marT="34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a:solidFill>
                            <a:srgbClr val="000000"/>
                          </a:solidFill>
                          <a:latin typeface="Calibri"/>
                        </a:rPr>
                        <a:t> </a:t>
                      </a:r>
                    </a:p>
                  </a:txBody>
                  <a:tcPr marL="3430" marR="3430" marT="34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81248">
                <a:tc>
                  <a:txBody>
                    <a:bodyPr/>
                    <a:lstStyle/>
                    <a:p>
                      <a:pPr algn="l" fontAlgn="b"/>
                      <a:r>
                        <a:rPr lang="de-DE" sz="1300" b="0" i="0" u="none" strike="noStrike">
                          <a:solidFill>
                            <a:srgbClr val="000000"/>
                          </a:solidFill>
                          <a:latin typeface="Calibri"/>
                        </a:rPr>
                        <a:t>Arbeit</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5</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8</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20</a:t>
                      </a:r>
                    </a:p>
                  </a:txBody>
                  <a:tcPr marL="3430" marR="3430" marT="343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81248">
                <a:tc>
                  <a:txBody>
                    <a:bodyPr/>
                    <a:lstStyle/>
                    <a:p>
                      <a:pPr algn="l" fontAlgn="b"/>
                      <a:r>
                        <a:rPr lang="de-DE" sz="1300" b="0" i="0" u="none" strike="noStrike">
                          <a:solidFill>
                            <a:srgbClr val="000000"/>
                          </a:solidFill>
                          <a:latin typeface="Calibri"/>
                        </a:rPr>
                        <a:t>Bauen</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4</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4</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5</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6</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9</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32</a:t>
                      </a:r>
                    </a:p>
                  </a:txBody>
                  <a:tcPr marL="3430" marR="3430" marT="3430" marB="0" anchor="b">
                    <a:lnL>
                      <a:noFill/>
                    </a:lnL>
                    <a:lnR w="6350" cap="flat" cmpd="sng" algn="ctr">
                      <a:solidFill>
                        <a:srgbClr val="000000"/>
                      </a:solidFill>
                      <a:prstDash val="solid"/>
                      <a:round/>
                      <a:headEnd type="none" w="med" len="med"/>
                      <a:tailEnd type="none" w="med" len="med"/>
                    </a:lnR>
                    <a:lnT>
                      <a:noFill/>
                    </a:lnT>
                    <a:lnB>
                      <a:noFill/>
                    </a:lnB>
                  </a:tcPr>
                </a:tc>
              </a:tr>
              <a:tr h="281248">
                <a:tc>
                  <a:txBody>
                    <a:bodyPr/>
                    <a:lstStyle/>
                    <a:p>
                      <a:pPr algn="l" fontAlgn="b"/>
                      <a:r>
                        <a:rPr lang="de-DE" sz="1300" b="0" i="0" u="none" strike="noStrike">
                          <a:solidFill>
                            <a:srgbClr val="000000"/>
                          </a:solidFill>
                          <a:latin typeface="Calibri"/>
                        </a:rPr>
                        <a:t>Familie</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10</a:t>
                      </a:r>
                    </a:p>
                  </a:txBody>
                  <a:tcPr marL="3430" marR="3430" marT="3430" marB="0" anchor="b">
                    <a:lnL>
                      <a:noFill/>
                    </a:lnL>
                    <a:lnR w="6350" cap="flat" cmpd="sng" algn="ctr">
                      <a:solidFill>
                        <a:srgbClr val="000000"/>
                      </a:solidFill>
                      <a:prstDash val="solid"/>
                      <a:round/>
                      <a:headEnd type="none" w="med" len="med"/>
                      <a:tailEnd type="none" w="med" len="med"/>
                    </a:lnR>
                    <a:lnT>
                      <a:noFill/>
                    </a:lnT>
                    <a:lnB>
                      <a:noFill/>
                    </a:lnB>
                  </a:tcPr>
                </a:tc>
              </a:tr>
              <a:tr h="281248">
                <a:tc>
                  <a:txBody>
                    <a:bodyPr/>
                    <a:lstStyle/>
                    <a:p>
                      <a:pPr algn="l" fontAlgn="b"/>
                      <a:r>
                        <a:rPr lang="de-DE" sz="1300" b="0" i="0" u="none" strike="noStrike">
                          <a:solidFill>
                            <a:srgbClr val="000000"/>
                          </a:solidFill>
                          <a:latin typeface="Calibri"/>
                        </a:rPr>
                        <a:t>Forschung</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15</a:t>
                      </a:r>
                    </a:p>
                  </a:txBody>
                  <a:tcPr marL="3430" marR="3430" marT="3430" marB="0" anchor="b">
                    <a:lnL>
                      <a:noFill/>
                    </a:lnL>
                    <a:lnR w="6350" cap="flat" cmpd="sng" algn="ctr">
                      <a:solidFill>
                        <a:srgbClr val="000000"/>
                      </a:solidFill>
                      <a:prstDash val="solid"/>
                      <a:round/>
                      <a:headEnd type="none" w="med" len="med"/>
                      <a:tailEnd type="none" w="med" len="med"/>
                    </a:lnR>
                    <a:lnT>
                      <a:noFill/>
                    </a:lnT>
                    <a:lnB>
                      <a:noFill/>
                    </a:lnB>
                  </a:tcPr>
                </a:tc>
              </a:tr>
              <a:tr h="281248">
                <a:tc>
                  <a:txBody>
                    <a:bodyPr/>
                    <a:lstStyle/>
                    <a:p>
                      <a:pPr algn="l" fontAlgn="b"/>
                      <a:r>
                        <a:rPr lang="de-DE" sz="1300" b="0" i="0" u="none" strike="noStrike">
                          <a:solidFill>
                            <a:srgbClr val="000000"/>
                          </a:solidFill>
                          <a:latin typeface="Calibri"/>
                        </a:rPr>
                        <a:t>Fachdatenbanken</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4</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5</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6</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11</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43</a:t>
                      </a:r>
                    </a:p>
                  </a:txBody>
                  <a:tcPr marL="3430" marR="3430" marT="3430" marB="0" anchor="b">
                    <a:lnL>
                      <a:noFill/>
                    </a:lnL>
                    <a:lnR w="6350" cap="flat" cmpd="sng" algn="ctr">
                      <a:solidFill>
                        <a:srgbClr val="000000"/>
                      </a:solidFill>
                      <a:prstDash val="solid"/>
                      <a:round/>
                      <a:headEnd type="none" w="med" len="med"/>
                      <a:tailEnd type="none" w="med" len="med"/>
                    </a:lnR>
                    <a:lnT>
                      <a:noFill/>
                    </a:lnT>
                    <a:lnB>
                      <a:noFill/>
                    </a:lnB>
                  </a:tcPr>
                </a:tc>
              </a:tr>
              <a:tr h="281248">
                <a:tc>
                  <a:txBody>
                    <a:bodyPr/>
                    <a:lstStyle/>
                    <a:p>
                      <a:pPr algn="l" fontAlgn="b"/>
                      <a:r>
                        <a:rPr lang="de-DE" sz="1300" b="0" i="0" u="none" strike="noStrike">
                          <a:solidFill>
                            <a:srgbClr val="000000"/>
                          </a:solidFill>
                          <a:latin typeface="Calibri"/>
                        </a:rPr>
                        <a:t>Gesellschaft</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4</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28</a:t>
                      </a:r>
                    </a:p>
                  </a:txBody>
                  <a:tcPr marL="3430" marR="3430" marT="3430" marB="0" anchor="b">
                    <a:lnL>
                      <a:noFill/>
                    </a:lnL>
                    <a:lnR w="6350" cap="flat" cmpd="sng" algn="ctr">
                      <a:solidFill>
                        <a:srgbClr val="000000"/>
                      </a:solidFill>
                      <a:prstDash val="solid"/>
                      <a:round/>
                      <a:headEnd type="none" w="med" len="med"/>
                      <a:tailEnd type="none" w="med" len="med"/>
                    </a:lnR>
                    <a:lnT>
                      <a:noFill/>
                    </a:lnT>
                    <a:lnB>
                      <a:noFill/>
                    </a:lnB>
                  </a:tcPr>
                </a:tc>
              </a:tr>
              <a:tr h="281248">
                <a:tc>
                  <a:txBody>
                    <a:bodyPr/>
                    <a:lstStyle/>
                    <a:p>
                      <a:pPr algn="l" fontAlgn="b"/>
                      <a:r>
                        <a:rPr lang="de-DE" sz="1300" b="0" i="0" u="none" strike="noStrike">
                          <a:solidFill>
                            <a:srgbClr val="000000"/>
                          </a:solidFill>
                          <a:latin typeface="Calibri"/>
                        </a:rPr>
                        <a:t>Gesundheit</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7</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13</a:t>
                      </a:r>
                    </a:p>
                  </a:txBody>
                  <a:tcPr marL="3430" marR="3430" marT="3430" marB="0" anchor="b">
                    <a:lnL>
                      <a:noFill/>
                    </a:lnL>
                    <a:lnR w="6350" cap="flat" cmpd="sng" algn="ctr">
                      <a:solidFill>
                        <a:srgbClr val="000000"/>
                      </a:solidFill>
                      <a:prstDash val="solid"/>
                      <a:round/>
                      <a:headEnd type="none" w="med" len="med"/>
                      <a:tailEnd type="none" w="med" len="med"/>
                    </a:lnR>
                    <a:lnT>
                      <a:noFill/>
                    </a:lnT>
                    <a:lnB>
                      <a:noFill/>
                    </a:lnB>
                  </a:tcPr>
                </a:tc>
              </a:tr>
              <a:tr h="281248">
                <a:tc>
                  <a:txBody>
                    <a:bodyPr/>
                    <a:lstStyle/>
                    <a:p>
                      <a:pPr algn="l" fontAlgn="b"/>
                      <a:r>
                        <a:rPr lang="de-DE" sz="1300" b="0" i="0" u="none" strike="noStrike">
                          <a:solidFill>
                            <a:srgbClr val="000000"/>
                          </a:solidFill>
                          <a:latin typeface="Calibri"/>
                        </a:rPr>
                        <a:t>Gemeinde</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110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118</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124</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132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138</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149</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186</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206</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228</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361</a:t>
                      </a:r>
                    </a:p>
                  </a:txBody>
                  <a:tcPr marL="3430" marR="3430" marT="3430" marB="0" anchor="b">
                    <a:lnL>
                      <a:noFill/>
                    </a:lnL>
                    <a:lnR w="6350" cap="flat" cmpd="sng" algn="ctr">
                      <a:solidFill>
                        <a:srgbClr val="000000"/>
                      </a:solidFill>
                      <a:prstDash val="solid"/>
                      <a:round/>
                      <a:headEnd type="none" w="med" len="med"/>
                      <a:tailEnd type="none" w="med" len="med"/>
                    </a:lnR>
                    <a:lnT>
                      <a:noFill/>
                    </a:lnT>
                    <a:lnB>
                      <a:noFill/>
                    </a:lnB>
                  </a:tcPr>
                </a:tc>
              </a:tr>
              <a:tr h="281248">
                <a:tc>
                  <a:txBody>
                    <a:bodyPr/>
                    <a:lstStyle/>
                    <a:p>
                      <a:pPr algn="l" fontAlgn="b"/>
                      <a:r>
                        <a:rPr lang="de-DE" sz="1300" b="0" i="0" u="none" strike="noStrike">
                          <a:solidFill>
                            <a:srgbClr val="000000"/>
                          </a:solidFill>
                          <a:latin typeface="Calibri"/>
                        </a:rPr>
                        <a:t>Umwelt</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110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116</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130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133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138</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152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167</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188</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216</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326</a:t>
                      </a:r>
                    </a:p>
                  </a:txBody>
                  <a:tcPr marL="3430" marR="3430" marT="3430" marB="0" anchor="b">
                    <a:lnL>
                      <a:noFill/>
                    </a:lnL>
                    <a:lnR w="6350" cap="flat" cmpd="sng" algn="ctr">
                      <a:solidFill>
                        <a:srgbClr val="000000"/>
                      </a:solidFill>
                      <a:prstDash val="solid"/>
                      <a:round/>
                      <a:headEnd type="none" w="med" len="med"/>
                      <a:tailEnd type="none" w="med" len="med"/>
                    </a:lnR>
                    <a:lnT>
                      <a:noFill/>
                    </a:lnT>
                    <a:lnB>
                      <a:noFill/>
                    </a:lnB>
                  </a:tcPr>
                </a:tc>
              </a:tr>
              <a:tr h="281248">
                <a:tc>
                  <a:txBody>
                    <a:bodyPr/>
                    <a:lstStyle/>
                    <a:p>
                      <a:pPr algn="l" fontAlgn="b"/>
                      <a:r>
                        <a:rPr lang="de-DE" sz="1300" b="0" i="0" u="none" strike="noStrike">
                          <a:solidFill>
                            <a:srgbClr val="000000"/>
                          </a:solidFill>
                          <a:latin typeface="Calibri"/>
                        </a:rPr>
                        <a:t>Wohnen</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12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22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32</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38</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46</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60</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73</a:t>
                      </a:r>
                    </a:p>
                  </a:txBody>
                  <a:tcPr marL="3430" marR="3430" marT="3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700" b="0" i="0" u="none" strike="noStrike">
                          <a:solidFill>
                            <a:srgbClr val="000000"/>
                          </a:solidFill>
                          <a:latin typeface="Calibri"/>
                        </a:rPr>
                        <a:t>83</a:t>
                      </a:r>
                    </a:p>
                  </a:txBody>
                  <a:tcPr marL="3430" marR="3430" marT="3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dirty="0">
                          <a:solidFill>
                            <a:srgbClr val="000000"/>
                          </a:solidFill>
                          <a:latin typeface="Calibri"/>
                        </a:rPr>
                        <a:t>177</a:t>
                      </a:r>
                    </a:p>
                  </a:txBody>
                  <a:tcPr marL="3430" marR="3430" marT="34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Qualitätssicherung</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29</a:t>
            </a:fld>
            <a:endParaRPr lang="de-DE"/>
          </a:p>
        </p:txBody>
      </p:sp>
      <p:sp>
        <p:nvSpPr>
          <p:cNvPr id="6" name="Ellipse 5"/>
          <p:cNvSpPr/>
          <p:nvPr/>
        </p:nvSpPr>
        <p:spPr>
          <a:xfrm>
            <a:off x="1214414" y="3143248"/>
            <a:ext cx="1214446"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7" name="Tabelle 6"/>
          <p:cNvGraphicFramePr>
            <a:graphicFrameLocks noGrp="1"/>
          </p:cNvGraphicFramePr>
          <p:nvPr/>
        </p:nvGraphicFramePr>
        <p:xfrm>
          <a:off x="1524001" y="2205902"/>
          <a:ext cx="6095998" cy="2446195"/>
        </p:xfrm>
        <a:graphic>
          <a:graphicData uri="http://schemas.openxmlformats.org/drawingml/2006/table">
            <a:tbl>
              <a:tblPr/>
              <a:tblGrid>
                <a:gridCol w="1606698"/>
                <a:gridCol w="448930"/>
                <a:gridCol w="448930"/>
                <a:gridCol w="448930"/>
                <a:gridCol w="448930"/>
                <a:gridCol w="448930"/>
                <a:gridCol w="448930"/>
                <a:gridCol w="448930"/>
                <a:gridCol w="448930"/>
                <a:gridCol w="448930"/>
                <a:gridCol w="448930"/>
              </a:tblGrid>
              <a:tr h="411834">
                <a:tc>
                  <a:txBody>
                    <a:bodyPr/>
                    <a:lstStyle/>
                    <a:p>
                      <a:pPr algn="l" fontAlgn="b"/>
                      <a:r>
                        <a:rPr lang="de-DE" sz="1300" b="1" i="0" u="none" strike="noStrike" dirty="0">
                          <a:solidFill>
                            <a:srgbClr val="FF0000"/>
                          </a:solidFill>
                          <a:latin typeface="Calibri"/>
                        </a:rPr>
                        <a:t>Abwasser </a:t>
                      </a:r>
                      <a:r>
                        <a:rPr lang="de-DE" sz="1300" b="1" i="0" u="none" strike="noStrike" dirty="0" err="1">
                          <a:solidFill>
                            <a:srgbClr val="FF0000"/>
                          </a:solidFill>
                          <a:latin typeface="Calibri"/>
                        </a:rPr>
                        <a:t>near</a:t>
                      </a:r>
                      <a:r>
                        <a:rPr lang="de-DE" sz="1300" b="1" i="0" u="none" strike="noStrike" dirty="0">
                          <a:solidFill>
                            <a:srgbClr val="FF0000"/>
                          </a:solidFill>
                          <a:latin typeface="Calibri"/>
                        </a:rPr>
                        <a:t>[n] Gebühren</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2</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5</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15</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20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50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70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99</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a:solidFill>
                            <a:srgbClr val="000000"/>
                          </a:solidFill>
                          <a:latin typeface="Calibri"/>
                        </a:rPr>
                        <a:t>alle</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623">
                <a:tc>
                  <a:txBody>
                    <a:bodyPr/>
                    <a:lstStyle/>
                    <a:p>
                      <a:pPr algn="l" fontAlgn="b"/>
                      <a:r>
                        <a:rPr lang="de-DE" sz="1300" b="0" i="0" u="none" strike="noStrike">
                          <a:solidFill>
                            <a:srgbClr val="000000"/>
                          </a:solidFill>
                          <a:latin typeface="Calibri"/>
                        </a:rPr>
                        <a:t> </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latin typeface="Calibri"/>
                        </a:rPr>
                        <a:t> </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latin typeface="Calibri"/>
                        </a:rPr>
                        <a:t> </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latin typeface="Calibri"/>
                        </a:rPr>
                        <a:t> </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latin typeface="Calibri"/>
                        </a:rPr>
                        <a:t> </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latin typeface="Calibri"/>
                        </a:rPr>
                        <a:t> </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latin typeface="Calibri"/>
                        </a:rPr>
                        <a:t> </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latin typeface="Calibri"/>
                        </a:rPr>
                        <a:t> </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latin typeface="Calibri"/>
                        </a:rPr>
                        <a:t> </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latin typeface="Calibri"/>
                        </a:rPr>
                        <a:t> </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a:solidFill>
                            <a:srgbClr val="000000"/>
                          </a:solidFill>
                          <a:latin typeface="Calibri"/>
                        </a:rPr>
                        <a:t> </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623">
                <a:tc>
                  <a:txBody>
                    <a:bodyPr/>
                    <a:lstStyle/>
                    <a:p>
                      <a:pPr algn="l" fontAlgn="b"/>
                      <a:r>
                        <a:rPr lang="de-DE" sz="1300" b="0" i="0" u="none" strike="noStrike">
                          <a:solidFill>
                            <a:srgbClr val="000000"/>
                          </a:solidFill>
                          <a:latin typeface="Calibri"/>
                        </a:rPr>
                        <a:t>Bauen</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11</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11</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12</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13</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13</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15</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15</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26</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623">
                <a:tc>
                  <a:txBody>
                    <a:bodyPr/>
                    <a:lstStyle/>
                    <a:p>
                      <a:pPr algn="l" fontAlgn="b"/>
                      <a:r>
                        <a:rPr lang="de-DE" sz="1300" b="0" i="0" u="none" strike="noStrike">
                          <a:solidFill>
                            <a:srgbClr val="000000"/>
                          </a:solidFill>
                          <a:latin typeface="Calibri"/>
                        </a:rPr>
                        <a:t>Geburt</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sng" strike="noStrike">
                          <a:solidFill>
                            <a:srgbClr val="0000FF"/>
                          </a:solidFill>
                          <a:latin typeface="Calibri"/>
                          <a:hlinkClick r:id="rId2"/>
                        </a:rPr>
                        <a:t>1</a:t>
                      </a:r>
                      <a:endParaRPr lang="de-DE" sz="1800" b="0" i="0" u="sng" strike="noStrike">
                        <a:solidFill>
                          <a:srgbClr val="0000FF"/>
                        </a:solidFill>
                        <a:latin typeface="Calibri"/>
                      </a:endParaRP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4</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4</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7</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7</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8</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16</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623">
                <a:tc>
                  <a:txBody>
                    <a:bodyPr/>
                    <a:lstStyle/>
                    <a:p>
                      <a:pPr algn="l" fontAlgn="b"/>
                      <a:r>
                        <a:rPr lang="de-DE" sz="1300" b="0" i="0" u="none" strike="noStrike">
                          <a:solidFill>
                            <a:srgbClr val="000000"/>
                          </a:solidFill>
                          <a:latin typeface="Calibri"/>
                        </a:rPr>
                        <a:t>Meine Gemeinde</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37</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73</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84</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106</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170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188</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201</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655</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623">
                <a:tc>
                  <a:txBody>
                    <a:bodyPr/>
                    <a:lstStyle/>
                    <a:p>
                      <a:pPr algn="l" fontAlgn="b"/>
                      <a:r>
                        <a:rPr lang="de-DE" sz="1300" b="0" i="0" u="none" strike="noStrike">
                          <a:solidFill>
                            <a:srgbClr val="000000"/>
                          </a:solidFill>
                          <a:latin typeface="Calibri"/>
                        </a:rPr>
                        <a:t>Meine Umwelt</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8</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14</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15</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16</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18</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20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25</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47</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623">
                <a:tc>
                  <a:txBody>
                    <a:bodyPr/>
                    <a:lstStyle/>
                    <a:p>
                      <a:pPr algn="l" fontAlgn="b"/>
                      <a:r>
                        <a:rPr lang="de-DE" sz="1300" b="0" i="0" u="none" strike="noStrike">
                          <a:solidFill>
                            <a:srgbClr val="000000"/>
                          </a:solidFill>
                          <a:latin typeface="Calibri"/>
                        </a:rPr>
                        <a:t>Wohnen</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18</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27</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35</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35</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39</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49</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53</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56</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latin typeface="Calibri"/>
                        </a:rPr>
                        <a:t>178</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623">
                <a:tc>
                  <a:txBody>
                    <a:bodyPr/>
                    <a:lstStyle/>
                    <a:p>
                      <a:pPr algn="l" fontAlgn="b"/>
                      <a:r>
                        <a:rPr lang="de-DE" sz="1300" b="0" i="0" u="none" strike="noStrike">
                          <a:solidFill>
                            <a:srgbClr val="000000"/>
                          </a:solidFill>
                          <a:latin typeface="Calibri"/>
                        </a:rPr>
                        <a:t>Satzungen</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18</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24</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33</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37</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50</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77</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89</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latin typeface="Calibri"/>
                        </a:rPr>
                        <a:t>97</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dirty="0">
                          <a:solidFill>
                            <a:srgbClr val="000000"/>
                          </a:solidFill>
                          <a:latin typeface="Calibri"/>
                        </a:rPr>
                        <a:t>176</a:t>
                      </a:r>
                    </a:p>
                  </a:txBody>
                  <a:tcPr marL="3544" marR="3544" marT="3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4" name="Richtungspfeil 3"/>
          <p:cNvSpPr/>
          <p:nvPr/>
        </p:nvSpPr>
        <p:spPr>
          <a:xfrm>
            <a:off x="557617" y="5158946"/>
            <a:ext cx="1428760" cy="484632"/>
          </a:xfrm>
          <a:prstGeom prst="homePlate">
            <a:avLst/>
          </a:prstGeom>
          <a:solidFill>
            <a:schemeClr val="bg1">
              <a:lumMod val="95000"/>
            </a:schemeClr>
          </a:solidFill>
          <a:ln w="15875">
            <a:solidFill>
              <a:schemeClr val="bg1">
                <a:lumMod val="75000"/>
              </a:schemeClr>
            </a:solidFill>
          </a:ln>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CRAWLER</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8" name="Eingekerbter Richtungspfeil 7"/>
          <p:cNvSpPr/>
          <p:nvPr/>
        </p:nvSpPr>
        <p:spPr>
          <a:xfrm>
            <a:off x="1785918" y="5158946"/>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INDEX</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9" name="Eingekerbter Richtungspfeil 8"/>
          <p:cNvSpPr/>
          <p:nvPr/>
        </p:nvSpPr>
        <p:spPr>
          <a:xfrm>
            <a:off x="3143240" y="5158946"/>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0" name="Eingekerbter Richtungspfeil 9"/>
          <p:cNvSpPr/>
          <p:nvPr/>
        </p:nvSpPr>
        <p:spPr>
          <a:xfrm>
            <a:off x="4500562" y="5158946"/>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1" name="Eingekerbter Richtungspfeil 10"/>
          <p:cNvSpPr/>
          <p:nvPr/>
        </p:nvSpPr>
        <p:spPr>
          <a:xfrm>
            <a:off x="5857884" y="5158946"/>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2" name="Eingekerbter Richtungspfeil 11"/>
          <p:cNvSpPr/>
          <p:nvPr/>
        </p:nvSpPr>
        <p:spPr>
          <a:xfrm>
            <a:off x="7215206" y="5158946"/>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6" name="Foliennummernplatzhalter 15"/>
          <p:cNvSpPr>
            <a:spLocks noGrp="1"/>
          </p:cNvSpPr>
          <p:nvPr>
            <p:ph type="sldNum" sz="quarter" idx="12"/>
          </p:nvPr>
        </p:nvSpPr>
        <p:spPr/>
        <p:txBody>
          <a:bodyPr/>
          <a:lstStyle/>
          <a:p>
            <a:fld id="{4326B657-8F2E-4285-B51D-9172AAE0014B}" type="slidenum">
              <a:rPr lang="de-DE" smtClean="0"/>
              <a:pPr/>
              <a:t>3</a:t>
            </a:fld>
            <a:endParaRPr lang="de-DE"/>
          </a:p>
        </p:txBody>
      </p:sp>
      <p:sp>
        <p:nvSpPr>
          <p:cNvPr id="15" name="Textfeld 14"/>
          <p:cNvSpPr txBox="1"/>
          <p:nvPr/>
        </p:nvSpPr>
        <p:spPr>
          <a:xfrm>
            <a:off x="1071538" y="2324393"/>
            <a:ext cx="7215238" cy="830997"/>
          </a:xfrm>
          <a:prstGeom prst="rect">
            <a:avLst/>
          </a:prstGeom>
          <a:noFill/>
        </p:spPr>
        <p:txBody>
          <a:bodyPr wrap="square" rtlCol="0">
            <a:spAutoFit/>
          </a:bodyPr>
          <a:lstStyle/>
          <a:p>
            <a:r>
              <a:rPr lang="de-DE" sz="2400" dirty="0" smtClean="0"/>
              <a:t>Erfahrungsbericht zur kategorisierenden Klassifizierung der kategorisierenden Suchmaschine des Bayernportals</a:t>
            </a:r>
            <a:endParaRPr lang="de-DE" sz="2400" dirty="0"/>
          </a:p>
        </p:txBody>
      </p:sp>
      <p:sp>
        <p:nvSpPr>
          <p:cNvPr id="17" name="Textfeld 16"/>
          <p:cNvSpPr txBox="1"/>
          <p:nvPr/>
        </p:nvSpPr>
        <p:spPr>
          <a:xfrm>
            <a:off x="1643042" y="3500438"/>
            <a:ext cx="5151667" cy="1200329"/>
          </a:xfrm>
          <a:prstGeom prst="rect">
            <a:avLst/>
          </a:prstGeom>
          <a:noFill/>
        </p:spPr>
        <p:txBody>
          <a:bodyPr wrap="none" rtlCol="0">
            <a:spAutoFit/>
          </a:bodyPr>
          <a:lstStyle/>
          <a:p>
            <a:pPr marL="457200" indent="-457200">
              <a:buAutoNum type="arabicPeriod"/>
            </a:pPr>
            <a:r>
              <a:rPr lang="de-DE" sz="2400" dirty="0" smtClean="0"/>
              <a:t>Aufgabenstellung der Klassifizierung</a:t>
            </a:r>
          </a:p>
          <a:p>
            <a:pPr marL="457200" indent="-457200">
              <a:buAutoNum type="arabicPeriod"/>
            </a:pPr>
            <a:endParaRPr lang="de-DE" sz="2400" dirty="0" smtClean="0"/>
          </a:p>
          <a:p>
            <a:pPr marL="457200" indent="-457200">
              <a:buAutoNum type="arabicPeriod"/>
            </a:pPr>
            <a:r>
              <a:rPr lang="de-DE" sz="2400" dirty="0" smtClean="0"/>
              <a:t>Umsetzung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7"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Qualitätssicherung (3)</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30</a:t>
            </a:fld>
            <a:endParaRPr lang="de-DE"/>
          </a:p>
        </p:txBody>
      </p:sp>
      <p:graphicFrame>
        <p:nvGraphicFramePr>
          <p:cNvPr id="5" name="Tabelle 4"/>
          <p:cNvGraphicFramePr>
            <a:graphicFrameLocks noGrp="1"/>
          </p:cNvGraphicFramePr>
          <p:nvPr/>
        </p:nvGraphicFramePr>
        <p:xfrm>
          <a:off x="714348" y="1285860"/>
          <a:ext cx="6095999" cy="1714512"/>
        </p:xfrm>
        <a:graphic>
          <a:graphicData uri="http://schemas.openxmlformats.org/drawingml/2006/table">
            <a:tbl>
              <a:tblPr/>
              <a:tblGrid>
                <a:gridCol w="2102069"/>
                <a:gridCol w="399393"/>
                <a:gridCol w="399393"/>
                <a:gridCol w="399393"/>
                <a:gridCol w="399393"/>
                <a:gridCol w="399393"/>
                <a:gridCol w="399393"/>
                <a:gridCol w="399393"/>
                <a:gridCol w="399393"/>
                <a:gridCol w="399393"/>
                <a:gridCol w="399393"/>
              </a:tblGrid>
              <a:tr h="215462">
                <a:tc>
                  <a:txBody>
                    <a:bodyPr/>
                    <a:lstStyle/>
                    <a:p>
                      <a:pPr algn="l" fontAlgn="b"/>
                      <a:r>
                        <a:rPr lang="de-DE" sz="1300" b="1" i="0" u="none" strike="noStrike" dirty="0">
                          <a:solidFill>
                            <a:srgbClr val="000000"/>
                          </a:solidFill>
                          <a:latin typeface="Calibri"/>
                        </a:rPr>
                        <a:t>Abwasser </a:t>
                      </a:r>
                      <a:r>
                        <a:rPr lang="de-DE" sz="1300" b="1" i="0" u="none" strike="noStrike" dirty="0" err="1">
                          <a:solidFill>
                            <a:srgbClr val="000000"/>
                          </a:solidFill>
                          <a:latin typeface="Calibri"/>
                        </a:rPr>
                        <a:t>near</a:t>
                      </a:r>
                      <a:r>
                        <a:rPr lang="de-DE" sz="1300" b="1" i="0" u="none" strike="noStrike" dirty="0">
                          <a:solidFill>
                            <a:srgbClr val="000000"/>
                          </a:solidFill>
                          <a:latin typeface="Calibri"/>
                        </a:rPr>
                        <a:t>[n] Gebühren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300" b="0" i="0" u="none" strike="noStrike">
                          <a:solidFill>
                            <a:srgbClr val="000000"/>
                          </a:solidFill>
                          <a:latin typeface="Calibri"/>
                        </a:rPr>
                        <a:t>alle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62">
                <a:tc>
                  <a:txBody>
                    <a:bodyPr/>
                    <a:lstStyle/>
                    <a:p>
                      <a:pPr algn="l" fontAlgn="b"/>
                      <a:r>
                        <a:rPr lang="de-DE" sz="1300" b="0" i="0" u="none" strike="noStrike">
                          <a:solidFill>
                            <a:srgbClr val="000000"/>
                          </a:solidFill>
                          <a:latin typeface="Calibri"/>
                        </a:rPr>
                        <a:t>Bauen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62">
                <a:tc>
                  <a:txBody>
                    <a:bodyPr/>
                    <a:lstStyle/>
                    <a:p>
                      <a:pPr algn="l" fontAlgn="b"/>
                      <a:r>
                        <a:rPr lang="de-DE" sz="1300" b="0" i="0" u="none" strike="noStrike">
                          <a:solidFill>
                            <a:srgbClr val="000000"/>
                          </a:solidFill>
                          <a:latin typeface="Calibri"/>
                        </a:rPr>
                        <a:t>Geburt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sng" strike="noStrike">
                          <a:solidFill>
                            <a:srgbClr val="0000FF"/>
                          </a:solidFill>
                          <a:latin typeface="Calibri"/>
                          <a:hlinkClick r:id="rId2"/>
                        </a:rPr>
                        <a:t>1</a:t>
                      </a:r>
                      <a:endParaRPr lang="de-DE" sz="1300" b="0" i="0" u="sng" strike="noStrike">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62">
                <a:tc>
                  <a:txBody>
                    <a:bodyPr/>
                    <a:lstStyle/>
                    <a:p>
                      <a:pPr algn="l" fontAlgn="b"/>
                      <a:r>
                        <a:rPr lang="de-DE" sz="1300" b="0" i="0" u="none" strike="noStrike" dirty="0">
                          <a:solidFill>
                            <a:srgbClr val="00B0F0"/>
                          </a:solidFill>
                          <a:latin typeface="Calibri"/>
                        </a:rPr>
                        <a:t>Meine </a:t>
                      </a:r>
                      <a:r>
                        <a:rPr lang="de-DE" sz="1300" b="0" i="0" u="none" strike="noStrike" dirty="0" smtClean="0">
                          <a:solidFill>
                            <a:srgbClr val="00B0F0"/>
                          </a:solidFill>
                          <a:latin typeface="Calibri"/>
                        </a:rPr>
                        <a:t>Gemeinde*)</a:t>
                      </a:r>
                      <a:endParaRPr lang="de-DE" sz="1300" b="0" i="0" u="none" strike="noStrike" dirty="0">
                        <a:solidFill>
                          <a:srgbClr val="00B0F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dirty="0">
                          <a:solidFill>
                            <a:srgbClr val="00B0F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F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F0"/>
                          </a:solidFill>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F0"/>
                          </a:solidFill>
                          <a:latin typeface="Calibri"/>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F0"/>
                          </a:solidFill>
                          <a:latin typeface="Calibri"/>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F0"/>
                          </a:solidFill>
                          <a:latin typeface="Calibri"/>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F0"/>
                          </a:solidFill>
                          <a:latin typeface="Calibri"/>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F0"/>
                          </a:solidFill>
                          <a:latin typeface="Calibri"/>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F0"/>
                          </a:solidFill>
                          <a:latin typeface="Calibri"/>
                        </a:rPr>
                        <a:t>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dirty="0">
                          <a:solidFill>
                            <a:srgbClr val="00B0F0"/>
                          </a:solidFill>
                          <a:latin typeface="Calibri"/>
                        </a:rPr>
                        <a:t>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62">
                <a:tc>
                  <a:txBody>
                    <a:bodyPr/>
                    <a:lstStyle/>
                    <a:p>
                      <a:pPr algn="l" fontAlgn="b"/>
                      <a:r>
                        <a:rPr lang="de-DE" sz="1300" b="0" i="0" u="none" strike="noStrike">
                          <a:solidFill>
                            <a:srgbClr val="00B050"/>
                          </a:solidFill>
                          <a:latin typeface="Calibri"/>
                        </a:rPr>
                        <a:t>Meine Umwelt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dirty="0">
                          <a:solidFill>
                            <a:srgbClr val="00B05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dirty="0">
                          <a:solidFill>
                            <a:srgbClr val="00B05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5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5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5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5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5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5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5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B050"/>
                          </a:solidFill>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62">
                <a:tc>
                  <a:txBody>
                    <a:bodyPr/>
                    <a:lstStyle/>
                    <a:p>
                      <a:pPr algn="l" fontAlgn="b"/>
                      <a:r>
                        <a:rPr lang="de-DE" sz="1300" b="0" i="0" u="none" strike="noStrike">
                          <a:solidFill>
                            <a:srgbClr val="000000"/>
                          </a:solidFill>
                          <a:latin typeface="Calibri"/>
                        </a:rPr>
                        <a:t>Wohnen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62">
                <a:tc>
                  <a:txBody>
                    <a:bodyPr/>
                    <a:lstStyle/>
                    <a:p>
                      <a:pPr algn="l" fontAlgn="b"/>
                      <a:r>
                        <a:rPr lang="de-DE" sz="1300" b="0" i="0" u="none" strike="noStrike" dirty="0">
                          <a:solidFill>
                            <a:srgbClr val="000000"/>
                          </a:solidFill>
                          <a:latin typeface="Calibri"/>
                        </a:rPr>
                        <a:t>Satzungen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300" b="0" i="0" u="none" strike="noStrike">
                          <a:solidFill>
                            <a:srgbClr val="000000"/>
                          </a:solidFill>
                          <a:latin typeface="Calibri"/>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278">
                <a:tc>
                  <a:txBody>
                    <a:bodyPr/>
                    <a:lstStyle/>
                    <a:p>
                      <a:pPr algn="l" fontAlgn="b"/>
                      <a:r>
                        <a:rPr lang="de-DE" sz="1300" b="0" i="0" u="none" strike="noStrike" dirty="0">
                          <a:solidFill>
                            <a:srgbClr val="00B050"/>
                          </a:solidFill>
                          <a:latin typeface="Calibri"/>
                        </a:rPr>
                        <a:t>Umwelt</a:t>
                      </a:r>
                      <a:r>
                        <a:rPr lang="de-DE" sz="1300" b="0" i="0" u="none" strike="noStrike" dirty="0">
                          <a:solidFill>
                            <a:srgbClr val="FF0000"/>
                          </a:solidFill>
                          <a:latin typeface="Calibri"/>
                        </a:rPr>
                        <a:t>/</a:t>
                      </a:r>
                      <a:r>
                        <a:rPr lang="de-DE" sz="1300" b="0" i="0" u="none" strike="noStrike" dirty="0">
                          <a:solidFill>
                            <a:srgbClr val="00B0F0"/>
                          </a:solidFill>
                          <a:latin typeface="Calibri"/>
                        </a:rPr>
                        <a:t>Gemeinde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3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300" b="0" i="0" u="none" strike="noStrike">
                          <a:solidFill>
                            <a:srgbClr val="000000"/>
                          </a:solidFill>
                          <a:latin typeface="Calibri"/>
                        </a:rPr>
                        <a:t>22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300" b="0" i="0" u="none" strike="noStrike">
                          <a:solidFill>
                            <a:srgbClr val="000000"/>
                          </a:solidFill>
                          <a:latin typeface="Calibri"/>
                        </a:rPr>
                        <a:t>19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300" b="0" i="0" u="none" strike="noStrike">
                          <a:solidFill>
                            <a:srgbClr val="000000"/>
                          </a:solidFill>
                          <a:latin typeface="Calibri"/>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300" b="0" i="0" u="none" strike="noStrike">
                          <a:solidFill>
                            <a:srgbClr val="000000"/>
                          </a:solidFill>
                          <a:latin typeface="Calibri"/>
                        </a:rPr>
                        <a:t>15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300" b="0" i="0" u="none" strike="noStrike">
                          <a:solidFill>
                            <a:srgbClr val="000000"/>
                          </a:solidFill>
                          <a:latin typeface="Calibri"/>
                        </a:rPr>
                        <a:t>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300" b="0" i="0" u="none" strike="noStrike">
                          <a:solidFill>
                            <a:srgbClr val="000000"/>
                          </a:solidFill>
                          <a:latin typeface="Calibri"/>
                        </a:rPr>
                        <a:t>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300" b="0" i="0" u="none" strike="noStrike">
                          <a:solidFill>
                            <a:srgbClr val="000000"/>
                          </a:solidFill>
                          <a:latin typeface="Calibri"/>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300" b="0" i="0" u="none" strike="noStrike" dirty="0">
                          <a:solidFill>
                            <a:srgbClr val="000000"/>
                          </a:solidFill>
                          <a:latin typeface="Calibri"/>
                        </a:rPr>
                        <a:t>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7" name="Diagramm 6"/>
          <p:cNvGraphicFramePr/>
          <p:nvPr/>
        </p:nvGraphicFramePr>
        <p:xfrm>
          <a:off x="3286116" y="3214686"/>
          <a:ext cx="5357850" cy="36433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p:cNvSpPr txBox="1"/>
          <p:nvPr/>
        </p:nvSpPr>
        <p:spPr>
          <a:xfrm>
            <a:off x="357158" y="3786190"/>
            <a:ext cx="2111604" cy="646331"/>
          </a:xfrm>
          <a:prstGeom prst="rect">
            <a:avLst/>
          </a:prstGeom>
          <a:noFill/>
        </p:spPr>
        <p:txBody>
          <a:bodyPr wrap="none" rtlCol="0">
            <a:spAutoFit/>
          </a:bodyPr>
          <a:lstStyle/>
          <a:p>
            <a:r>
              <a:rPr lang="de-DE" dirty="0" smtClean="0">
                <a:solidFill>
                  <a:srgbClr val="00B050"/>
                </a:solidFill>
              </a:rPr>
              <a:t>Abwasser ist  NUR in</a:t>
            </a:r>
          </a:p>
          <a:p>
            <a:r>
              <a:rPr lang="de-DE" dirty="0" smtClean="0">
                <a:solidFill>
                  <a:srgbClr val="00B050"/>
                </a:solidFill>
              </a:rPr>
              <a:t>Umwelt definiert!</a:t>
            </a:r>
            <a:endParaRPr lang="de-DE" dirty="0">
              <a:solidFill>
                <a:srgbClr val="00B050"/>
              </a:solidFill>
            </a:endParaRPr>
          </a:p>
        </p:txBody>
      </p:sp>
      <p:cxnSp>
        <p:nvCxnSpPr>
          <p:cNvPr id="10" name="Gerade Verbindung mit Pfeil 9"/>
          <p:cNvCxnSpPr/>
          <p:nvPr/>
        </p:nvCxnSpPr>
        <p:spPr>
          <a:xfrm rot="10800000" flipV="1">
            <a:off x="6929454" y="6072204"/>
            <a:ext cx="714380" cy="214315"/>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642910" y="4857760"/>
            <a:ext cx="2711191" cy="1200329"/>
          </a:xfrm>
          <a:prstGeom prst="rect">
            <a:avLst/>
          </a:prstGeom>
          <a:noFill/>
        </p:spPr>
        <p:txBody>
          <a:bodyPr wrap="none" rtlCol="0">
            <a:spAutoFit/>
          </a:bodyPr>
          <a:lstStyle/>
          <a:p>
            <a:r>
              <a:rPr lang="de-DE" dirty="0" smtClean="0"/>
              <a:t>*) in der Kategorie</a:t>
            </a:r>
          </a:p>
          <a:p>
            <a:r>
              <a:rPr lang="de-DE" dirty="0" smtClean="0"/>
              <a:t>Meine Gemeinde</a:t>
            </a:r>
          </a:p>
          <a:p>
            <a:r>
              <a:rPr lang="de-DE" dirty="0" smtClean="0"/>
              <a:t>s</a:t>
            </a:r>
            <a:r>
              <a:rPr lang="de-DE" dirty="0" smtClean="0"/>
              <a:t>ind Gemeindenachrichten</a:t>
            </a:r>
          </a:p>
          <a:p>
            <a:r>
              <a:rPr lang="de-DE" dirty="0" smtClean="0"/>
              <a:t>e</a:t>
            </a:r>
            <a:r>
              <a:rPr lang="de-DE" dirty="0" smtClean="0"/>
              <a:t>tc. indexiert</a:t>
            </a:r>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Häufigkeiten der Hauptkategorien im</a:t>
            </a:r>
            <a:br>
              <a:rPr lang="de-DE" dirty="0" smtClean="0"/>
            </a:br>
            <a:r>
              <a:rPr lang="de-DE" dirty="0" smtClean="0"/>
              <a:t>Zeitvergleich</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31</a:t>
            </a:fld>
            <a:endParaRPr lang="de-DE"/>
          </a:p>
        </p:txBody>
      </p:sp>
      <p:graphicFrame>
        <p:nvGraphicFramePr>
          <p:cNvPr id="4" name="Diagramm 3"/>
          <p:cNvGraphicFramePr/>
          <p:nvPr/>
        </p:nvGraphicFramePr>
        <p:xfrm>
          <a:off x="0" y="1357298"/>
          <a:ext cx="9144000" cy="41434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414"/>
            <a:ext cx="8229600" cy="1143000"/>
          </a:xfrm>
        </p:spPr>
        <p:txBody>
          <a:bodyPr/>
          <a:lstStyle/>
          <a:p>
            <a:r>
              <a:rPr lang="de-DE" dirty="0" smtClean="0"/>
              <a:t>Schnittstellen</a:t>
            </a:r>
            <a:endParaRPr lang="de-DE" dirty="0"/>
          </a:p>
        </p:txBody>
      </p:sp>
      <p:sp>
        <p:nvSpPr>
          <p:cNvPr id="16" name="Foliennummernplatzhalter 15"/>
          <p:cNvSpPr>
            <a:spLocks noGrp="1"/>
          </p:cNvSpPr>
          <p:nvPr>
            <p:ph type="sldNum" sz="quarter" idx="12"/>
          </p:nvPr>
        </p:nvSpPr>
        <p:spPr/>
        <p:txBody>
          <a:bodyPr/>
          <a:lstStyle/>
          <a:p>
            <a:fld id="{4326B657-8F2E-4285-B51D-9172AAE0014B}" type="slidenum">
              <a:rPr lang="de-DE" smtClean="0"/>
              <a:pPr/>
              <a:t>32</a:t>
            </a:fld>
            <a:endParaRPr lang="de-DE"/>
          </a:p>
        </p:txBody>
      </p:sp>
      <p:sp>
        <p:nvSpPr>
          <p:cNvPr id="17" name="Richtungspfeil 16"/>
          <p:cNvSpPr/>
          <p:nvPr/>
        </p:nvSpPr>
        <p:spPr>
          <a:xfrm>
            <a:off x="500034" y="1357298"/>
            <a:ext cx="1428760" cy="484632"/>
          </a:xfrm>
          <a:prstGeom prst="homePlate">
            <a:avLst/>
          </a:prstGeom>
          <a:solidFill>
            <a:schemeClr val="bg1">
              <a:lumMod val="95000"/>
            </a:schemeClr>
          </a:solidFill>
          <a:ln w="15875">
            <a:solidFill>
              <a:schemeClr val="bg1">
                <a:lumMod val="75000"/>
              </a:schemeClr>
            </a:solidFill>
          </a:ln>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CRAWLER</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8" name="Eingekerbter Richtungspfeil 17"/>
          <p:cNvSpPr/>
          <p:nvPr/>
        </p:nvSpPr>
        <p:spPr>
          <a:xfrm>
            <a:off x="1714480"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INDEX</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9" name="Eingekerbter Richtungspfeil 18"/>
          <p:cNvSpPr/>
          <p:nvPr/>
        </p:nvSpPr>
        <p:spPr>
          <a:xfrm>
            <a:off x="3071802"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0" name="Eingekerbter Richtungspfeil 19"/>
          <p:cNvSpPr/>
          <p:nvPr/>
        </p:nvSpPr>
        <p:spPr>
          <a:xfrm>
            <a:off x="4429124"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1" name="Eingekerbter Richtungspfeil 20"/>
          <p:cNvSpPr/>
          <p:nvPr/>
        </p:nvSpPr>
        <p:spPr>
          <a:xfrm>
            <a:off x="5786446"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2" name="Eingekerbter Richtungspfeil 21"/>
          <p:cNvSpPr/>
          <p:nvPr/>
        </p:nvSpPr>
        <p:spPr>
          <a:xfrm>
            <a:off x="7143768"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0" name="Eingekerbter Richtungspfeil 9"/>
          <p:cNvSpPr/>
          <p:nvPr/>
        </p:nvSpPr>
        <p:spPr>
          <a:xfrm>
            <a:off x="5786446" y="1357298"/>
            <a:ext cx="1571636" cy="484632"/>
          </a:xfrm>
          <a:prstGeom prst="chevron">
            <a:avLst/>
          </a:prstGeom>
          <a:solidFill>
            <a:schemeClr val="accent3">
              <a:lumMod val="40000"/>
              <a:lumOff val="60000"/>
            </a:schemeClr>
          </a:solidFill>
          <a:ln w="15875">
            <a:solidFill>
              <a:schemeClr val="tx1">
                <a:lumMod val="75000"/>
                <a:lumOff val="25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ln>
                  <a:solidFill>
                    <a:schemeClr val="bg1">
                      <a:lumMod val="65000"/>
                    </a:schemeClr>
                  </a:solidFill>
                </a:ln>
                <a:solidFill>
                  <a:srgbClr val="FF0000"/>
                </a:solidFill>
                <a:latin typeface="+mj-lt"/>
                <a:cs typeface="Arial" pitchFamily="34" charset="0"/>
              </a:rPr>
              <a:t>SCHNITTSTELLEN</a:t>
            </a:r>
            <a:endParaRPr lang="de-DE" sz="2000" dirty="0">
              <a:ln>
                <a:solidFill>
                  <a:schemeClr val="bg1">
                    <a:lumMod val="65000"/>
                  </a:schemeClr>
                </a:solidFill>
              </a:ln>
              <a:solidFill>
                <a:srgbClr val="FF0000"/>
              </a:solidFill>
              <a:latin typeface="+mj-lt"/>
              <a:cs typeface="Arial" pitchFamily="34" charset="0"/>
            </a:endParaRPr>
          </a:p>
        </p:txBody>
      </p:sp>
      <p:sp>
        <p:nvSpPr>
          <p:cNvPr id="11" name="Rechteck 10"/>
          <p:cNvSpPr/>
          <p:nvPr/>
        </p:nvSpPr>
        <p:spPr>
          <a:xfrm>
            <a:off x="3071802" y="3429000"/>
            <a:ext cx="2214578"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SUMA</a:t>
            </a:r>
            <a:endParaRPr lang="de-DE" b="1" dirty="0"/>
          </a:p>
        </p:txBody>
      </p:sp>
      <p:sp>
        <p:nvSpPr>
          <p:cNvPr id="12" name="Rechteck 11"/>
          <p:cNvSpPr/>
          <p:nvPr/>
        </p:nvSpPr>
        <p:spPr>
          <a:xfrm>
            <a:off x="6000760" y="3429000"/>
            <a:ext cx="928694"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WWW.Bayern.DE</a:t>
            </a:r>
            <a:endParaRPr lang="de-DE" b="1" dirty="0"/>
          </a:p>
        </p:txBody>
      </p:sp>
      <p:sp>
        <p:nvSpPr>
          <p:cNvPr id="13" name="Rechteck 12"/>
          <p:cNvSpPr/>
          <p:nvPr/>
        </p:nvSpPr>
        <p:spPr>
          <a:xfrm>
            <a:off x="3071802" y="5572140"/>
            <a:ext cx="221457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Coburg</a:t>
            </a:r>
            <a:endParaRPr lang="de-DE" b="1" dirty="0"/>
          </a:p>
        </p:txBody>
      </p:sp>
      <p:sp>
        <p:nvSpPr>
          <p:cNvPr id="14" name="Rechteck 13"/>
          <p:cNvSpPr/>
          <p:nvPr/>
        </p:nvSpPr>
        <p:spPr>
          <a:xfrm>
            <a:off x="1500166" y="3429000"/>
            <a:ext cx="928694" cy="142876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t>PortalU</a:t>
            </a:r>
            <a:endParaRPr lang="de-DE" b="1" dirty="0" smtClean="0"/>
          </a:p>
          <a:p>
            <a:pPr algn="ctr"/>
            <a:r>
              <a:rPr lang="de-DE" b="1" dirty="0" smtClean="0"/>
              <a:t>möglich</a:t>
            </a:r>
            <a:endParaRPr lang="de-DE" b="1" dirty="0"/>
          </a:p>
        </p:txBody>
      </p:sp>
      <p:sp>
        <p:nvSpPr>
          <p:cNvPr id="15" name="Rechteck 14"/>
          <p:cNvSpPr/>
          <p:nvPr/>
        </p:nvSpPr>
        <p:spPr>
          <a:xfrm>
            <a:off x="3107615" y="2000240"/>
            <a:ext cx="214314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t>Geo</a:t>
            </a:r>
            <a:r>
              <a:rPr lang="de-DE" b="1" dirty="0" smtClean="0"/>
              <a:t> Thesaurus, Synonymliste</a:t>
            </a:r>
            <a:endParaRPr lang="de-DE" b="1" dirty="0"/>
          </a:p>
        </p:txBody>
      </p:sp>
      <p:cxnSp>
        <p:nvCxnSpPr>
          <p:cNvPr id="24" name="Gewinkelte Verbindung 23"/>
          <p:cNvCxnSpPr>
            <a:stCxn id="15" idx="2"/>
            <a:endCxn id="11" idx="0"/>
          </p:cNvCxnSpPr>
          <p:nvPr/>
        </p:nvCxnSpPr>
        <p:spPr>
          <a:xfrm rot="5400000">
            <a:off x="3821948" y="3071763"/>
            <a:ext cx="714380" cy="94"/>
          </a:xfrm>
          <a:prstGeom prst="bentConnector3">
            <a:avLst>
              <a:gd name="adj1" fmla="val 50000"/>
            </a:avLst>
          </a:prstGeom>
          <a:ln w="22225">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11" idx="3"/>
            <a:endCxn id="12" idx="1"/>
          </p:cNvCxnSpPr>
          <p:nvPr/>
        </p:nvCxnSpPr>
        <p:spPr>
          <a:xfrm>
            <a:off x="5286380" y="4143380"/>
            <a:ext cx="714380" cy="1588"/>
          </a:xfrm>
          <a:prstGeom prst="bentConnector3">
            <a:avLst>
              <a:gd name="adj1" fmla="val 50000"/>
            </a:avLst>
          </a:prstGeom>
          <a:ln w="22225">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Gewinkelte Verbindung 28"/>
          <p:cNvCxnSpPr>
            <a:stCxn id="11" idx="2"/>
            <a:endCxn id="13" idx="0"/>
          </p:cNvCxnSpPr>
          <p:nvPr/>
        </p:nvCxnSpPr>
        <p:spPr>
          <a:xfrm rot="5400000">
            <a:off x="3821901" y="5214950"/>
            <a:ext cx="714380" cy="1588"/>
          </a:xfrm>
          <a:prstGeom prst="bentConnector3">
            <a:avLst>
              <a:gd name="adj1" fmla="val 50000"/>
            </a:avLst>
          </a:prstGeom>
          <a:ln w="22225">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Gewinkelte Verbindung 37"/>
          <p:cNvCxnSpPr>
            <a:endCxn id="11" idx="1"/>
          </p:cNvCxnSpPr>
          <p:nvPr/>
        </p:nvCxnSpPr>
        <p:spPr>
          <a:xfrm>
            <a:off x="2428860" y="4143380"/>
            <a:ext cx="642942" cy="1588"/>
          </a:xfrm>
          <a:prstGeom prst="bentConnector3">
            <a:avLst>
              <a:gd name="adj1" fmla="val 50000"/>
            </a:avLst>
          </a:prstGeom>
          <a:ln w="2222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4012371" y="4988573"/>
            <a:ext cx="338554" cy="461665"/>
          </a:xfrm>
          <a:prstGeom prst="rect">
            <a:avLst/>
          </a:prstGeom>
          <a:noFill/>
        </p:spPr>
        <p:txBody>
          <a:bodyPr wrap="none" rtlCol="0">
            <a:spAutoFit/>
          </a:bodyPr>
          <a:lstStyle/>
          <a:p>
            <a:r>
              <a:rPr lang="de-DE" sz="2400" b="1" dirty="0" smtClean="0">
                <a:solidFill>
                  <a:srgbClr val="FF0000"/>
                </a:solidFill>
              </a:rPr>
              <a:t>=</a:t>
            </a:r>
            <a:endParaRPr lang="de-DE" sz="2400" b="1" dirty="0">
              <a:solidFill>
                <a:srgbClr val="FF0000"/>
              </a:solidFill>
            </a:endParaRPr>
          </a:p>
        </p:txBody>
      </p:sp>
      <p:sp>
        <p:nvSpPr>
          <p:cNvPr id="44" name="Textfeld 43"/>
          <p:cNvSpPr txBox="1"/>
          <p:nvPr/>
        </p:nvSpPr>
        <p:spPr>
          <a:xfrm>
            <a:off x="4012371" y="2855521"/>
            <a:ext cx="338554" cy="461665"/>
          </a:xfrm>
          <a:prstGeom prst="rect">
            <a:avLst/>
          </a:prstGeom>
          <a:noFill/>
        </p:spPr>
        <p:txBody>
          <a:bodyPr wrap="none" rtlCol="0">
            <a:spAutoFit/>
          </a:bodyPr>
          <a:lstStyle/>
          <a:p>
            <a:r>
              <a:rPr lang="de-DE" sz="2400" b="1" dirty="0" smtClean="0">
                <a:solidFill>
                  <a:srgbClr val="FFC000"/>
                </a:solidFill>
              </a:rPr>
              <a:t>=</a:t>
            </a:r>
            <a:endParaRPr lang="de-DE" sz="2400" b="1" dirty="0">
              <a:solidFill>
                <a:srgbClr val="FFC000"/>
              </a:solidFill>
            </a:endParaRPr>
          </a:p>
        </p:txBody>
      </p:sp>
      <p:sp>
        <p:nvSpPr>
          <p:cNvPr id="45" name="Textfeld 44"/>
          <p:cNvSpPr txBox="1"/>
          <p:nvPr/>
        </p:nvSpPr>
        <p:spPr>
          <a:xfrm rot="5400000">
            <a:off x="2573729" y="3909896"/>
            <a:ext cx="338554" cy="461665"/>
          </a:xfrm>
          <a:prstGeom prst="rect">
            <a:avLst/>
          </a:prstGeom>
          <a:noFill/>
        </p:spPr>
        <p:txBody>
          <a:bodyPr wrap="none" rtlCol="0">
            <a:spAutoFit/>
          </a:bodyPr>
          <a:lstStyle/>
          <a:p>
            <a:r>
              <a:rPr lang="de-DE" sz="2400" b="1" dirty="0" smtClean="0">
                <a:solidFill>
                  <a:srgbClr val="FF0000"/>
                </a:solidFill>
              </a:rPr>
              <a:t>=</a:t>
            </a:r>
            <a:endParaRPr lang="de-DE" sz="2400" b="1" dirty="0">
              <a:solidFill>
                <a:srgbClr val="FF0000"/>
              </a:solidFill>
            </a:endParaRPr>
          </a:p>
        </p:txBody>
      </p:sp>
      <p:sp>
        <p:nvSpPr>
          <p:cNvPr id="46" name="Textfeld 45"/>
          <p:cNvSpPr txBox="1"/>
          <p:nvPr/>
        </p:nvSpPr>
        <p:spPr>
          <a:xfrm rot="5400000">
            <a:off x="5490812" y="3909896"/>
            <a:ext cx="338554" cy="461665"/>
          </a:xfrm>
          <a:prstGeom prst="rect">
            <a:avLst/>
          </a:prstGeom>
          <a:noFill/>
        </p:spPr>
        <p:txBody>
          <a:bodyPr wrap="none" rtlCol="0">
            <a:spAutoFit/>
          </a:bodyPr>
          <a:lstStyle/>
          <a:p>
            <a:r>
              <a:rPr lang="de-DE" sz="2400" b="1" dirty="0" smtClean="0">
                <a:solidFill>
                  <a:srgbClr val="FF0000"/>
                </a:solidFill>
              </a:rPr>
              <a:t>=</a:t>
            </a:r>
            <a:endParaRPr lang="de-DE" sz="2400" b="1" dirty="0">
              <a:solidFill>
                <a:srgbClr val="FF0000"/>
              </a:solidFill>
            </a:endParaRPr>
          </a:p>
        </p:txBody>
      </p:sp>
      <p:sp>
        <p:nvSpPr>
          <p:cNvPr id="47" name="Textfeld 46"/>
          <p:cNvSpPr txBox="1"/>
          <p:nvPr/>
        </p:nvSpPr>
        <p:spPr>
          <a:xfrm>
            <a:off x="6395124" y="5143512"/>
            <a:ext cx="391454" cy="461665"/>
          </a:xfrm>
          <a:prstGeom prst="rect">
            <a:avLst/>
          </a:prstGeom>
          <a:noFill/>
        </p:spPr>
        <p:txBody>
          <a:bodyPr wrap="none" rtlCol="0">
            <a:spAutoFit/>
          </a:bodyPr>
          <a:lstStyle/>
          <a:p>
            <a:r>
              <a:rPr lang="de-DE" sz="2400" b="1" dirty="0" smtClean="0">
                <a:solidFill>
                  <a:srgbClr val="FFC000"/>
                </a:solidFill>
              </a:rPr>
              <a:t>=</a:t>
            </a:r>
            <a:r>
              <a:rPr lang="de-DE" b="1" dirty="0" smtClean="0">
                <a:solidFill>
                  <a:srgbClr val="FFC000"/>
                </a:solidFill>
              </a:rPr>
              <a:t> </a:t>
            </a:r>
            <a:endParaRPr lang="de-DE" sz="2400" b="1" dirty="0">
              <a:solidFill>
                <a:srgbClr val="FFC000"/>
              </a:solidFill>
            </a:endParaRPr>
          </a:p>
        </p:txBody>
      </p:sp>
      <p:sp>
        <p:nvSpPr>
          <p:cNvPr id="48" name="Textfeld 47"/>
          <p:cNvSpPr txBox="1"/>
          <p:nvPr/>
        </p:nvSpPr>
        <p:spPr>
          <a:xfrm>
            <a:off x="6391224" y="5429264"/>
            <a:ext cx="395354" cy="461665"/>
          </a:xfrm>
          <a:prstGeom prst="rect">
            <a:avLst/>
          </a:prstGeom>
          <a:noFill/>
        </p:spPr>
        <p:txBody>
          <a:bodyPr wrap="square" rtlCol="0">
            <a:spAutoFit/>
          </a:bodyPr>
          <a:lstStyle/>
          <a:p>
            <a:r>
              <a:rPr lang="de-DE" sz="2400" b="1" dirty="0" smtClean="0">
                <a:solidFill>
                  <a:srgbClr val="FF0000"/>
                </a:solidFill>
              </a:rPr>
              <a:t>=</a:t>
            </a:r>
            <a:endParaRPr lang="de-DE" sz="2400" b="1" dirty="0">
              <a:solidFill>
                <a:srgbClr val="FF0000"/>
              </a:solidFill>
            </a:endParaRPr>
          </a:p>
        </p:txBody>
      </p:sp>
      <p:sp>
        <p:nvSpPr>
          <p:cNvPr id="49" name="Textfeld 48"/>
          <p:cNvSpPr txBox="1"/>
          <p:nvPr/>
        </p:nvSpPr>
        <p:spPr>
          <a:xfrm>
            <a:off x="6643702" y="5214950"/>
            <a:ext cx="1194751" cy="923330"/>
          </a:xfrm>
          <a:prstGeom prst="rect">
            <a:avLst/>
          </a:prstGeom>
          <a:noFill/>
        </p:spPr>
        <p:txBody>
          <a:bodyPr wrap="none" rtlCol="0">
            <a:spAutoFit/>
          </a:bodyPr>
          <a:lstStyle/>
          <a:p>
            <a:r>
              <a:rPr lang="de-DE" dirty="0" smtClean="0"/>
              <a:t>Webdienst</a:t>
            </a:r>
          </a:p>
          <a:p>
            <a:r>
              <a:rPr lang="de-DE" dirty="0" smtClean="0"/>
              <a:t>SOA</a:t>
            </a:r>
          </a:p>
          <a:p>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282" y="274638"/>
            <a:ext cx="8686800" cy="1143000"/>
          </a:xfrm>
        </p:spPr>
        <p:txBody>
          <a:bodyPr>
            <a:normAutofit fontScale="90000"/>
          </a:bodyPr>
          <a:lstStyle/>
          <a:p>
            <a:r>
              <a:rPr lang="de-DE" dirty="0" smtClean="0"/>
              <a:t>Unterschiede </a:t>
            </a:r>
            <a:r>
              <a:rPr lang="de-DE" dirty="0" smtClean="0"/>
              <a:t>zum „öffentlichen“ </a:t>
            </a:r>
            <a:r>
              <a:rPr lang="de-DE" dirty="0" err="1" smtClean="0"/>
              <a:t>google</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33</a:t>
            </a:fld>
            <a:endParaRPr lang="de-DE"/>
          </a:p>
        </p:txBody>
      </p:sp>
      <p:sp>
        <p:nvSpPr>
          <p:cNvPr id="4" name="Textfeld 3"/>
          <p:cNvSpPr txBox="1"/>
          <p:nvPr/>
        </p:nvSpPr>
        <p:spPr>
          <a:xfrm>
            <a:off x="571472" y="1928802"/>
            <a:ext cx="7643866" cy="4893647"/>
          </a:xfrm>
          <a:prstGeom prst="rect">
            <a:avLst/>
          </a:prstGeom>
          <a:noFill/>
        </p:spPr>
        <p:txBody>
          <a:bodyPr wrap="square" rtlCol="0">
            <a:spAutoFit/>
          </a:bodyPr>
          <a:lstStyle/>
          <a:p>
            <a:pPr>
              <a:buFontTx/>
              <a:buChar char="-"/>
            </a:pPr>
            <a:r>
              <a:rPr lang="de-DE" sz="2400" dirty="0" smtClean="0"/>
              <a:t> Gezielte Begrenzung des Datenraums</a:t>
            </a:r>
          </a:p>
          <a:p>
            <a:pPr>
              <a:buFontTx/>
              <a:buChar char="-"/>
            </a:pPr>
            <a:r>
              <a:rPr lang="de-DE" sz="2400" dirty="0" smtClean="0"/>
              <a:t> Begrenzung der Inhalte auf Lebenslagen</a:t>
            </a:r>
          </a:p>
          <a:p>
            <a:pPr>
              <a:buFontTx/>
              <a:buChar char="-"/>
            </a:pPr>
            <a:r>
              <a:rPr lang="de-DE" sz="2400" dirty="0" smtClean="0"/>
              <a:t> i.d.R. keine Indexierung der URLs</a:t>
            </a:r>
          </a:p>
          <a:p>
            <a:pPr>
              <a:buFontTx/>
              <a:buChar char="-"/>
            </a:pPr>
            <a:r>
              <a:rPr lang="de-DE" sz="2400" dirty="0" smtClean="0"/>
              <a:t> Verfahrenswahl zur </a:t>
            </a:r>
            <a:r>
              <a:rPr lang="de-DE" sz="2400" dirty="0" smtClean="0"/>
              <a:t>Indexierung und oder</a:t>
            </a:r>
            <a:endParaRPr lang="de-DE" sz="2400" dirty="0" smtClean="0"/>
          </a:p>
          <a:p>
            <a:pPr>
              <a:buFontTx/>
              <a:buChar char="-"/>
            </a:pPr>
            <a:r>
              <a:rPr lang="de-DE" sz="2400" dirty="0" smtClean="0"/>
              <a:t> Verfahrenswahl zur Kategorisierung</a:t>
            </a:r>
          </a:p>
          <a:p>
            <a:pPr>
              <a:buFontTx/>
              <a:buChar char="-"/>
            </a:pPr>
            <a:r>
              <a:rPr lang="de-DE" sz="2400" dirty="0" smtClean="0"/>
              <a:t> gezielte Verwendung von Metatags zum Raumbezug und zur Klassifizierung</a:t>
            </a:r>
          </a:p>
          <a:p>
            <a:pPr>
              <a:buFontTx/>
              <a:buChar char="-"/>
            </a:pPr>
            <a:r>
              <a:rPr lang="de-DE" sz="2400" dirty="0" smtClean="0"/>
              <a:t> kontrolliertes Angebot, da Datenraum definiert</a:t>
            </a:r>
          </a:p>
          <a:p>
            <a:pPr>
              <a:buFontTx/>
              <a:buChar char="-"/>
            </a:pPr>
            <a:r>
              <a:rPr lang="de-DE" sz="2400" dirty="0" smtClean="0"/>
              <a:t> spezifische Anpassung der Administration an die Benutzeranforderung durch Produzentennähe</a:t>
            </a:r>
          </a:p>
          <a:p>
            <a:pPr>
              <a:buFontTx/>
              <a:buChar char="-"/>
            </a:pPr>
            <a:r>
              <a:rPr lang="de-DE" sz="2400" dirty="0" smtClean="0"/>
              <a:t> angepasste Schnittstellen</a:t>
            </a:r>
          </a:p>
          <a:p>
            <a:pPr>
              <a:buFontTx/>
              <a:buChar char="-"/>
            </a:pPr>
            <a:endParaRPr lang="de-DE" sz="2400" dirty="0" smtClean="0"/>
          </a:p>
          <a:p>
            <a:pPr>
              <a:buFontTx/>
              <a:buChar char="-"/>
            </a:pPr>
            <a:endParaRPr lang="de-DE"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414"/>
            <a:ext cx="8229600" cy="1143000"/>
          </a:xfrm>
        </p:spPr>
        <p:txBody>
          <a:bodyPr/>
          <a:lstStyle/>
          <a:p>
            <a:r>
              <a:rPr lang="de-DE" dirty="0" smtClean="0"/>
              <a:t>Präsentation</a:t>
            </a:r>
            <a:endParaRPr lang="de-DE" dirty="0"/>
          </a:p>
        </p:txBody>
      </p:sp>
      <p:sp>
        <p:nvSpPr>
          <p:cNvPr id="16" name="Foliennummernplatzhalter 15"/>
          <p:cNvSpPr>
            <a:spLocks noGrp="1"/>
          </p:cNvSpPr>
          <p:nvPr>
            <p:ph type="sldNum" sz="quarter" idx="12"/>
          </p:nvPr>
        </p:nvSpPr>
        <p:spPr/>
        <p:txBody>
          <a:bodyPr/>
          <a:lstStyle/>
          <a:p>
            <a:fld id="{4326B657-8F2E-4285-B51D-9172AAE0014B}" type="slidenum">
              <a:rPr lang="de-DE" smtClean="0"/>
              <a:pPr/>
              <a:t>34</a:t>
            </a:fld>
            <a:endParaRPr lang="de-DE"/>
          </a:p>
        </p:txBody>
      </p:sp>
      <p:sp>
        <p:nvSpPr>
          <p:cNvPr id="17" name="Richtungspfeil 16"/>
          <p:cNvSpPr/>
          <p:nvPr/>
        </p:nvSpPr>
        <p:spPr>
          <a:xfrm>
            <a:off x="500034" y="1357298"/>
            <a:ext cx="1428760" cy="484632"/>
          </a:xfrm>
          <a:prstGeom prst="homePlate">
            <a:avLst/>
          </a:prstGeom>
          <a:solidFill>
            <a:schemeClr val="bg1">
              <a:lumMod val="95000"/>
            </a:schemeClr>
          </a:solidFill>
          <a:ln w="15875">
            <a:solidFill>
              <a:schemeClr val="bg1">
                <a:lumMod val="75000"/>
              </a:schemeClr>
            </a:solidFill>
          </a:ln>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CRAWLER</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8" name="Eingekerbter Richtungspfeil 17"/>
          <p:cNvSpPr/>
          <p:nvPr/>
        </p:nvSpPr>
        <p:spPr>
          <a:xfrm>
            <a:off x="1714480"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INDEX</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9" name="Eingekerbter Richtungspfeil 18"/>
          <p:cNvSpPr/>
          <p:nvPr/>
        </p:nvSpPr>
        <p:spPr>
          <a:xfrm>
            <a:off x="3071802"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0" name="Eingekerbter Richtungspfeil 19"/>
          <p:cNvSpPr/>
          <p:nvPr/>
        </p:nvSpPr>
        <p:spPr>
          <a:xfrm>
            <a:off x="4429124"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1" name="Eingekerbter Richtungspfeil 20"/>
          <p:cNvSpPr/>
          <p:nvPr/>
        </p:nvSpPr>
        <p:spPr>
          <a:xfrm>
            <a:off x="5786446"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2" name="Eingekerbter Richtungspfeil 21"/>
          <p:cNvSpPr/>
          <p:nvPr/>
        </p:nvSpPr>
        <p:spPr>
          <a:xfrm>
            <a:off x="7143768"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0" name="Eingekerbter Richtungspfeil 9"/>
          <p:cNvSpPr/>
          <p:nvPr/>
        </p:nvSpPr>
        <p:spPr>
          <a:xfrm>
            <a:off x="7143768" y="1357298"/>
            <a:ext cx="1571636" cy="484632"/>
          </a:xfrm>
          <a:prstGeom prst="chevron">
            <a:avLst/>
          </a:prstGeom>
          <a:solidFill>
            <a:schemeClr val="accent3">
              <a:lumMod val="40000"/>
              <a:lumOff val="60000"/>
            </a:schemeClr>
          </a:solidFill>
          <a:ln w="15875">
            <a:solidFill>
              <a:schemeClr val="tx1">
                <a:lumMod val="75000"/>
                <a:lumOff val="25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ln>
                  <a:solidFill>
                    <a:schemeClr val="bg1">
                      <a:lumMod val="65000"/>
                    </a:schemeClr>
                  </a:solidFill>
                </a:ln>
                <a:solidFill>
                  <a:srgbClr val="FF0000"/>
                </a:solidFill>
                <a:latin typeface="+mj-lt"/>
                <a:cs typeface="Arial" pitchFamily="34" charset="0"/>
              </a:rPr>
              <a:t>PRÄSEN-TATION</a:t>
            </a:r>
            <a:endParaRPr lang="de-DE" sz="2000" dirty="0">
              <a:ln>
                <a:solidFill>
                  <a:schemeClr val="bg1">
                    <a:lumMod val="65000"/>
                  </a:schemeClr>
                </a:solidFill>
              </a:ln>
              <a:solidFill>
                <a:srgbClr val="FF0000"/>
              </a:solidFill>
              <a:latin typeface="+mj-lt"/>
              <a:cs typeface="Arial" pitchFamily="34" charset="0"/>
            </a:endParaRPr>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blip>
          <a:srcRect r="4673" b="2804"/>
          <a:stretch>
            <a:fillRect/>
          </a:stretch>
        </p:blipFill>
        <p:spPr bwMode="auto">
          <a:xfrm>
            <a:off x="142844" y="1000108"/>
            <a:ext cx="7286676" cy="5572164"/>
          </a:xfrm>
          <a:prstGeom prst="rect">
            <a:avLst/>
          </a:prstGeom>
          <a:noFill/>
          <a:ln w="9525">
            <a:noFill/>
            <a:miter lim="800000"/>
            <a:headEnd/>
            <a:tailEnd/>
          </a:ln>
          <a:effectLst/>
        </p:spPr>
      </p:pic>
      <p:sp>
        <p:nvSpPr>
          <p:cNvPr id="12" name="Ellipse 11"/>
          <p:cNvSpPr/>
          <p:nvPr/>
        </p:nvSpPr>
        <p:spPr>
          <a:xfrm>
            <a:off x="3643306" y="2928934"/>
            <a:ext cx="3071834" cy="785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326B657-8F2E-4285-B51D-9172AAE0014B}" type="slidenum">
              <a:rPr lang="de-DE" smtClean="0"/>
              <a:pPr/>
              <a:t>35</a:t>
            </a:fld>
            <a:endParaRPr lang="de-DE"/>
          </a:p>
        </p:txBody>
      </p:sp>
      <p:pic>
        <p:nvPicPr>
          <p:cNvPr id="54274" name="Picture 2"/>
          <p:cNvPicPr>
            <a:picLocks noChangeAspect="1" noChangeArrowheads="1"/>
          </p:cNvPicPr>
          <p:nvPr/>
        </p:nvPicPr>
        <p:blipFill>
          <a:blip r:embed="rId2"/>
          <a:srcRect r="4784"/>
          <a:stretch>
            <a:fillRect/>
          </a:stretch>
        </p:blipFill>
        <p:spPr bwMode="auto">
          <a:xfrm>
            <a:off x="51403" y="58351"/>
            <a:ext cx="8806877" cy="6937061"/>
          </a:xfrm>
          <a:prstGeom prst="rect">
            <a:avLst/>
          </a:prstGeom>
          <a:noFill/>
          <a:ln w="9525">
            <a:noFill/>
            <a:miter lim="800000"/>
            <a:headEnd/>
            <a:tailEnd/>
          </a:ln>
          <a:effectLst/>
        </p:spPr>
      </p:pic>
      <p:sp>
        <p:nvSpPr>
          <p:cNvPr id="2" name="Titel 1"/>
          <p:cNvSpPr>
            <a:spLocks noGrp="1"/>
          </p:cNvSpPr>
          <p:nvPr>
            <p:ph type="title"/>
          </p:nvPr>
        </p:nvSpPr>
        <p:spPr/>
        <p:txBody>
          <a:bodyPr/>
          <a:lstStyle/>
          <a:p>
            <a:r>
              <a:rPr lang="de-DE" dirty="0" smtClean="0">
                <a:solidFill>
                  <a:schemeClr val="bg1">
                    <a:lumMod val="85000"/>
                  </a:schemeClr>
                </a:solidFill>
              </a:rPr>
              <a:t>Oberfläche der </a:t>
            </a:r>
            <a:r>
              <a:rPr lang="de-DE" dirty="0" err="1" smtClean="0">
                <a:solidFill>
                  <a:schemeClr val="bg1">
                    <a:lumMod val="85000"/>
                  </a:schemeClr>
                </a:solidFill>
              </a:rPr>
              <a:t>Findemaschine</a:t>
            </a:r>
            <a:endParaRPr lang="de-DE" dirty="0">
              <a:solidFill>
                <a:schemeClr val="bg1">
                  <a:lumMod val="85000"/>
                </a:schemeClr>
              </a:solidFill>
            </a:endParaRPr>
          </a:p>
        </p:txBody>
      </p:sp>
      <p:sp>
        <p:nvSpPr>
          <p:cNvPr id="5" name="Textfeld 4"/>
          <p:cNvSpPr txBox="1"/>
          <p:nvPr/>
        </p:nvSpPr>
        <p:spPr>
          <a:xfrm>
            <a:off x="142844" y="4214818"/>
            <a:ext cx="1840568" cy="369332"/>
          </a:xfrm>
          <a:prstGeom prst="rect">
            <a:avLst/>
          </a:prstGeom>
          <a:noFill/>
        </p:spPr>
        <p:txBody>
          <a:bodyPr wrap="none" rtlCol="0">
            <a:spAutoFit/>
          </a:bodyPr>
          <a:lstStyle/>
          <a:p>
            <a:r>
              <a:rPr lang="de-DE" b="1" dirty="0" smtClean="0">
                <a:solidFill>
                  <a:srgbClr val="FF0000"/>
                </a:solidFill>
              </a:rPr>
              <a:t>Gliederung der LL</a:t>
            </a:r>
            <a:endParaRPr lang="de-DE" b="1" dirty="0">
              <a:solidFill>
                <a:srgbClr val="FF0000"/>
              </a:solidFill>
            </a:endParaRPr>
          </a:p>
        </p:txBody>
      </p:sp>
      <p:sp>
        <p:nvSpPr>
          <p:cNvPr id="6" name="Abgerundetes Rechteck 5"/>
          <p:cNvSpPr/>
          <p:nvPr/>
        </p:nvSpPr>
        <p:spPr>
          <a:xfrm>
            <a:off x="71438" y="1714488"/>
            <a:ext cx="2285984" cy="1143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mit Pfeil 7"/>
          <p:cNvCxnSpPr/>
          <p:nvPr/>
        </p:nvCxnSpPr>
        <p:spPr>
          <a:xfrm flipV="1">
            <a:off x="1214414" y="4286256"/>
            <a:ext cx="2928958" cy="642942"/>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Abgerundetes Rechteck 8"/>
          <p:cNvSpPr/>
          <p:nvPr/>
        </p:nvSpPr>
        <p:spPr>
          <a:xfrm>
            <a:off x="5786446" y="2714644"/>
            <a:ext cx="2000264" cy="42148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8358214" y="6500834"/>
            <a:ext cx="261610" cy="261610"/>
          </a:xfrm>
          <a:prstGeom prst="rect">
            <a:avLst/>
          </a:prstGeom>
          <a:noFill/>
        </p:spPr>
        <p:txBody>
          <a:bodyPr wrap="none" rtlCol="0">
            <a:spAutoFit/>
          </a:bodyPr>
          <a:lstStyle/>
          <a:p>
            <a:r>
              <a:rPr lang="de-DE" sz="1100" b="1" dirty="0" smtClean="0"/>
              <a:t>X</a:t>
            </a:r>
            <a:endParaRPr lang="de-DE" sz="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36</a:t>
            </a:fld>
            <a:endParaRPr lang="de-DE"/>
          </a:p>
        </p:txBody>
      </p:sp>
      <p:pic>
        <p:nvPicPr>
          <p:cNvPr id="4" name="Grafik 3" descr="DSC02990___Presseekonferenz.jpg"/>
          <p:cNvPicPr>
            <a:picLocks noChangeAspect="1"/>
          </p:cNvPicPr>
          <p:nvPr/>
        </p:nvPicPr>
        <p:blipFill>
          <a:blip r:embed="rId2" cstate="print"/>
          <a:stretch>
            <a:fillRect/>
          </a:stretch>
        </p:blipFill>
        <p:spPr>
          <a:xfrm>
            <a:off x="0" y="0"/>
            <a:ext cx="9143999" cy="6858000"/>
          </a:xfrm>
          <a:prstGeom prst="rect">
            <a:avLst/>
          </a:prstGeom>
        </p:spPr>
      </p:pic>
      <p:sp>
        <p:nvSpPr>
          <p:cNvPr id="5" name="Textfeld 4"/>
          <p:cNvSpPr txBox="1"/>
          <p:nvPr/>
        </p:nvSpPr>
        <p:spPr>
          <a:xfrm>
            <a:off x="71406" y="5715016"/>
            <a:ext cx="9091976" cy="1077218"/>
          </a:xfrm>
          <a:prstGeom prst="rect">
            <a:avLst/>
          </a:prstGeom>
          <a:noFill/>
        </p:spPr>
        <p:txBody>
          <a:bodyPr wrap="none" rtlCol="0">
            <a:spAutoFit/>
          </a:bodyPr>
          <a:lstStyle/>
          <a:p>
            <a:r>
              <a:rPr lang="de-DE" sz="3200" b="1" dirty="0" smtClean="0">
                <a:solidFill>
                  <a:schemeClr val="bg1"/>
                </a:solidFill>
              </a:rPr>
              <a:t>Freigeschaltet am 21.04.2008 unter </a:t>
            </a:r>
            <a:r>
              <a:rPr lang="de-DE" sz="3200" b="1" dirty="0" smtClean="0">
                <a:solidFill>
                  <a:schemeClr val="bg1"/>
                </a:solidFill>
                <a:hlinkClick r:id="rId3"/>
              </a:rPr>
              <a:t>www.bayern.de</a:t>
            </a:r>
            <a:r>
              <a:rPr lang="de-DE" sz="3200" b="1" dirty="0" smtClean="0">
                <a:solidFill>
                  <a:schemeClr val="bg1"/>
                </a:solidFill>
              </a:rPr>
              <a:t> </a:t>
            </a:r>
          </a:p>
          <a:p>
            <a:r>
              <a:rPr lang="de-DE" sz="3200" b="1" dirty="0" smtClean="0">
                <a:solidFill>
                  <a:schemeClr val="bg1"/>
                </a:solidFill>
              </a:rPr>
              <a:t>oder </a:t>
            </a:r>
            <a:r>
              <a:rPr lang="de-DE" sz="3200" b="1" dirty="0" smtClean="0">
                <a:solidFill>
                  <a:schemeClr val="bg1"/>
                </a:solidFill>
                <a:hlinkClick r:id="rId4"/>
              </a:rPr>
              <a:t>www.suche.bayern.de</a:t>
            </a:r>
            <a:endParaRPr lang="de-DE" sz="3200"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0164" y="274638"/>
            <a:ext cx="8229600" cy="1143000"/>
          </a:xfrm>
        </p:spPr>
        <p:txBody>
          <a:bodyPr/>
          <a:lstStyle/>
          <a:p>
            <a:r>
              <a:rPr lang="de-DE" dirty="0" smtClean="0"/>
              <a:t>Umzug</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37</a:t>
            </a:fld>
            <a:endParaRPr lang="de-DE"/>
          </a:p>
        </p:txBody>
      </p:sp>
      <p:pic>
        <p:nvPicPr>
          <p:cNvPr id="45058" name="Picture 2"/>
          <p:cNvPicPr>
            <a:picLocks noChangeAspect="1" noChangeArrowheads="1"/>
          </p:cNvPicPr>
          <p:nvPr/>
        </p:nvPicPr>
        <p:blipFill>
          <a:blip r:embed="rId2">
            <a:clrChange>
              <a:clrFrom>
                <a:srgbClr val="FFFFFF"/>
              </a:clrFrom>
              <a:clrTo>
                <a:srgbClr val="FFFFFF">
                  <a:alpha val="0"/>
                </a:srgbClr>
              </a:clrTo>
            </a:clrChange>
          </a:blip>
          <a:srcRect t="17578" r="15039" b="6250"/>
          <a:stretch>
            <a:fillRect/>
          </a:stretch>
        </p:blipFill>
        <p:spPr bwMode="auto">
          <a:xfrm>
            <a:off x="0" y="71414"/>
            <a:ext cx="1019908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Umzug</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38</a:t>
            </a:fld>
            <a:endParaRPr lang="de-DE"/>
          </a:p>
        </p:txBody>
      </p:sp>
      <p:pic>
        <p:nvPicPr>
          <p:cNvPr id="46082" name="Picture 2"/>
          <p:cNvPicPr>
            <a:picLocks noChangeAspect="1" noChangeArrowheads="1"/>
          </p:cNvPicPr>
          <p:nvPr/>
        </p:nvPicPr>
        <p:blipFill>
          <a:blip r:embed="rId2">
            <a:clrChange>
              <a:clrFrom>
                <a:srgbClr val="FFFFFF"/>
              </a:clrFrom>
              <a:clrTo>
                <a:srgbClr val="FFFFFF">
                  <a:alpha val="0"/>
                </a:srgbClr>
              </a:clrTo>
            </a:clrChange>
          </a:blip>
          <a:srcRect t="17578" r="6250" b="6250"/>
          <a:stretch>
            <a:fillRect/>
          </a:stretch>
        </p:blipFill>
        <p:spPr bwMode="auto">
          <a:xfrm>
            <a:off x="0" y="1285860"/>
            <a:ext cx="9144000" cy="5572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Umzug in München</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39</a:t>
            </a:fld>
            <a:endParaRPr lang="de-DE"/>
          </a:p>
        </p:txBody>
      </p:sp>
      <p:pic>
        <p:nvPicPr>
          <p:cNvPr id="47106" name="Picture 2"/>
          <p:cNvPicPr>
            <a:picLocks noChangeAspect="1" noChangeArrowheads="1"/>
          </p:cNvPicPr>
          <p:nvPr/>
        </p:nvPicPr>
        <p:blipFill>
          <a:blip r:embed="rId2">
            <a:clrChange>
              <a:clrFrom>
                <a:srgbClr val="FFFFFF"/>
              </a:clrFrom>
              <a:clrTo>
                <a:srgbClr val="FFFFFF">
                  <a:alpha val="0"/>
                </a:srgbClr>
              </a:clrTo>
            </a:clrChange>
          </a:blip>
          <a:srcRect t="17578" r="6250" b="6250"/>
          <a:stretch>
            <a:fillRect/>
          </a:stretch>
        </p:blipFill>
        <p:spPr bwMode="auto">
          <a:xfrm>
            <a:off x="0" y="1285860"/>
            <a:ext cx="9144000" cy="5572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Aufgabenstellung </a:t>
            </a:r>
            <a:r>
              <a:rPr lang="de-DE" dirty="0" smtClean="0"/>
              <a:t>der Klassifizierung</a:t>
            </a:r>
            <a:endParaRPr lang="de-DE" dirty="0"/>
          </a:p>
        </p:txBody>
      </p:sp>
      <p:sp>
        <p:nvSpPr>
          <p:cNvPr id="3" name="Inhaltsplatzhalter 2"/>
          <p:cNvSpPr>
            <a:spLocks noGrp="1"/>
          </p:cNvSpPr>
          <p:nvPr>
            <p:ph idx="1"/>
          </p:nvPr>
        </p:nvSpPr>
        <p:spPr>
          <a:xfrm>
            <a:off x="428596" y="3403631"/>
            <a:ext cx="8229600" cy="4525963"/>
          </a:xfrm>
        </p:spPr>
        <p:txBody>
          <a:bodyPr>
            <a:normAutofit/>
          </a:bodyPr>
          <a:lstStyle/>
          <a:p>
            <a:r>
              <a:rPr lang="de-DE" sz="2800" dirty="0" smtClean="0"/>
              <a:t>Methodische Grundlage der Klassifizierung ist </a:t>
            </a:r>
            <a:r>
              <a:rPr lang="de-DE" sz="2800" dirty="0" smtClean="0"/>
              <a:t>eine Modell zur  </a:t>
            </a:r>
            <a:r>
              <a:rPr lang="de-DE" sz="2800" dirty="0" err="1" smtClean="0">
                <a:solidFill>
                  <a:srgbClr val="FF0000"/>
                </a:solidFill>
              </a:rPr>
              <a:t>Clusterung</a:t>
            </a:r>
            <a:r>
              <a:rPr lang="de-DE" sz="2800" dirty="0" smtClean="0">
                <a:solidFill>
                  <a:srgbClr val="FF0000"/>
                </a:solidFill>
              </a:rPr>
              <a:t> der Daten in verschiedene Gruppen</a:t>
            </a:r>
            <a:r>
              <a:rPr lang="de-DE" sz="2800" dirty="0" smtClean="0"/>
              <a:t>, die </a:t>
            </a:r>
            <a:r>
              <a:rPr lang="de-DE" sz="2800" dirty="0" smtClean="0"/>
              <a:t>in sich inhaltlich  </a:t>
            </a:r>
            <a:r>
              <a:rPr lang="de-DE" sz="2800" i="1" dirty="0" smtClean="0"/>
              <a:t>möglichst</a:t>
            </a:r>
            <a:r>
              <a:rPr lang="de-DE" sz="2800" dirty="0" smtClean="0"/>
              <a:t> homogen </a:t>
            </a:r>
            <a:r>
              <a:rPr lang="de-DE" sz="2800" dirty="0" smtClean="0"/>
              <a:t>sind, sich aber </a:t>
            </a:r>
            <a:r>
              <a:rPr lang="de-DE" sz="2800" i="1" dirty="0" smtClean="0"/>
              <a:t>möglichst</a:t>
            </a:r>
            <a:r>
              <a:rPr lang="de-DE" sz="2800" dirty="0" smtClean="0"/>
              <a:t> stark voneinander unterscheiden.</a:t>
            </a:r>
          </a:p>
          <a:p>
            <a:r>
              <a:rPr lang="de-DE" sz="2800" dirty="0" smtClean="0"/>
              <a:t>Es lassen sich grundsätzlich 2 Fälle unterscheiden:</a:t>
            </a:r>
            <a:endParaRPr lang="de-DE" sz="2800" dirty="0"/>
          </a:p>
        </p:txBody>
      </p:sp>
      <p:sp>
        <p:nvSpPr>
          <p:cNvPr id="4" name="Foliennummernplatzhalter 3"/>
          <p:cNvSpPr>
            <a:spLocks noGrp="1"/>
          </p:cNvSpPr>
          <p:nvPr>
            <p:ph type="sldNum" sz="quarter" idx="12"/>
          </p:nvPr>
        </p:nvSpPr>
        <p:spPr/>
        <p:txBody>
          <a:bodyPr/>
          <a:lstStyle/>
          <a:p>
            <a:fld id="{4326B657-8F2E-4285-B51D-9172AAE0014B}" type="slidenum">
              <a:rPr lang="de-DE" smtClean="0"/>
              <a:pPr/>
              <a:t>4</a:t>
            </a:fld>
            <a:endParaRPr lang="de-DE"/>
          </a:p>
        </p:txBody>
      </p:sp>
      <p:sp>
        <p:nvSpPr>
          <p:cNvPr id="5" name="Textfeld 4"/>
          <p:cNvSpPr txBox="1"/>
          <p:nvPr/>
        </p:nvSpPr>
        <p:spPr>
          <a:xfrm>
            <a:off x="714348" y="1714488"/>
            <a:ext cx="7572428" cy="1384995"/>
          </a:xfrm>
          <a:prstGeom prst="rect">
            <a:avLst/>
          </a:prstGeom>
          <a:noFill/>
        </p:spPr>
        <p:txBody>
          <a:bodyPr wrap="square" rtlCol="0">
            <a:spAutoFit/>
          </a:bodyPr>
          <a:lstStyle/>
          <a:p>
            <a:r>
              <a:rPr lang="de-DE" sz="2800" dirty="0" smtClean="0"/>
              <a:t>Automatische Klassifizierung des Webangebotes </a:t>
            </a:r>
          </a:p>
          <a:p>
            <a:r>
              <a:rPr lang="de-DE" sz="2800" dirty="0" smtClean="0"/>
              <a:t>eines vorgegebenen Datentraumes  von </a:t>
            </a:r>
          </a:p>
          <a:p>
            <a:r>
              <a:rPr lang="de-DE" sz="2800" dirty="0" smtClean="0"/>
              <a:t>Texten nach inhaltlich definierten Klassen</a:t>
            </a:r>
            <a:endParaRPr lang="de-D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Geotope</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40</a:t>
            </a:fld>
            <a:endParaRPr lang="de-DE"/>
          </a:p>
        </p:txBody>
      </p:sp>
      <p:pic>
        <p:nvPicPr>
          <p:cNvPr id="48130" name="Picture 2"/>
          <p:cNvPicPr>
            <a:picLocks noChangeAspect="1" noChangeArrowheads="1"/>
          </p:cNvPicPr>
          <p:nvPr/>
        </p:nvPicPr>
        <p:blipFill>
          <a:blip r:embed="rId2">
            <a:clrChange>
              <a:clrFrom>
                <a:srgbClr val="FFFFFF"/>
              </a:clrFrom>
              <a:clrTo>
                <a:srgbClr val="FFFFFF">
                  <a:alpha val="0"/>
                </a:srgbClr>
              </a:clrTo>
            </a:clrChange>
          </a:blip>
          <a:srcRect b="5356"/>
          <a:stretch>
            <a:fillRect/>
          </a:stretch>
        </p:blipFill>
        <p:spPr bwMode="auto">
          <a:xfrm>
            <a:off x="-71470" y="-71438"/>
            <a:ext cx="9862804" cy="700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Finden</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41</a:t>
            </a:fld>
            <a:endParaRPr lang="de-DE"/>
          </a:p>
        </p:txBody>
      </p:sp>
      <p:sp>
        <p:nvSpPr>
          <p:cNvPr id="4" name="Textfeld 3"/>
          <p:cNvSpPr txBox="1"/>
          <p:nvPr/>
        </p:nvSpPr>
        <p:spPr>
          <a:xfrm>
            <a:off x="1785918" y="1928802"/>
            <a:ext cx="1001556" cy="369332"/>
          </a:xfrm>
          <a:prstGeom prst="rect">
            <a:avLst/>
          </a:prstGeom>
          <a:noFill/>
        </p:spPr>
        <p:txBody>
          <a:bodyPr wrap="none" rtlCol="0">
            <a:spAutoFit/>
          </a:bodyPr>
          <a:lstStyle/>
          <a:p>
            <a:r>
              <a:rPr lang="de-DE" smtClean="0"/>
              <a:t>Geotope</a:t>
            </a:r>
            <a:endParaRPr lang="de-DE"/>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414"/>
            <a:ext cx="8229600" cy="1143000"/>
          </a:xfrm>
        </p:spPr>
        <p:txBody>
          <a:bodyPr/>
          <a:lstStyle/>
          <a:p>
            <a:endParaRPr lang="de-DE" dirty="0"/>
          </a:p>
        </p:txBody>
      </p:sp>
      <p:sp>
        <p:nvSpPr>
          <p:cNvPr id="16" name="Foliennummernplatzhalter 15"/>
          <p:cNvSpPr>
            <a:spLocks noGrp="1"/>
          </p:cNvSpPr>
          <p:nvPr>
            <p:ph type="sldNum" sz="quarter" idx="12"/>
          </p:nvPr>
        </p:nvSpPr>
        <p:spPr/>
        <p:txBody>
          <a:bodyPr/>
          <a:lstStyle/>
          <a:p>
            <a:fld id="{4326B657-8F2E-4285-B51D-9172AAE0014B}" type="slidenum">
              <a:rPr lang="de-DE" smtClean="0"/>
              <a:pPr/>
              <a:t>42</a:t>
            </a:fld>
            <a:endParaRPr lang="de-DE"/>
          </a:p>
        </p:txBody>
      </p:sp>
      <p:sp>
        <p:nvSpPr>
          <p:cNvPr id="17" name="Richtungspfeil 16"/>
          <p:cNvSpPr/>
          <p:nvPr/>
        </p:nvSpPr>
        <p:spPr>
          <a:xfrm>
            <a:off x="500034" y="1357298"/>
            <a:ext cx="1428760" cy="484632"/>
          </a:xfrm>
          <a:prstGeom prst="homePlate">
            <a:avLst/>
          </a:prstGeom>
          <a:solidFill>
            <a:schemeClr val="bg1">
              <a:lumMod val="95000"/>
            </a:schemeClr>
          </a:solidFill>
          <a:ln w="15875">
            <a:solidFill>
              <a:schemeClr val="bg1">
                <a:lumMod val="75000"/>
              </a:schemeClr>
            </a:solidFill>
          </a:ln>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CRAWLER</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8" name="Eingekerbter Richtungspfeil 17"/>
          <p:cNvSpPr/>
          <p:nvPr/>
        </p:nvSpPr>
        <p:spPr>
          <a:xfrm>
            <a:off x="1714480"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INDEX</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9" name="Eingekerbter Richtungspfeil 18"/>
          <p:cNvSpPr/>
          <p:nvPr/>
        </p:nvSpPr>
        <p:spPr>
          <a:xfrm>
            <a:off x="3071802"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0" name="Eingekerbter Richtungspfeil 19"/>
          <p:cNvSpPr/>
          <p:nvPr/>
        </p:nvSpPr>
        <p:spPr>
          <a:xfrm>
            <a:off x="4429124"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1" name="Eingekerbter Richtungspfeil 20"/>
          <p:cNvSpPr/>
          <p:nvPr/>
        </p:nvSpPr>
        <p:spPr>
          <a:xfrm>
            <a:off x="5786446"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2" name="Eingekerbter Richtungspfeil 21"/>
          <p:cNvSpPr/>
          <p:nvPr/>
        </p:nvSpPr>
        <p:spPr>
          <a:xfrm>
            <a:off x="7143768"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414"/>
            <a:ext cx="8229600" cy="1143000"/>
          </a:xfrm>
        </p:spPr>
        <p:txBody>
          <a:bodyPr/>
          <a:lstStyle/>
          <a:p>
            <a:endParaRPr lang="de-DE" dirty="0"/>
          </a:p>
        </p:txBody>
      </p:sp>
      <p:sp>
        <p:nvSpPr>
          <p:cNvPr id="16" name="Foliennummernplatzhalter 15"/>
          <p:cNvSpPr>
            <a:spLocks noGrp="1"/>
          </p:cNvSpPr>
          <p:nvPr>
            <p:ph type="sldNum" sz="quarter" idx="12"/>
          </p:nvPr>
        </p:nvSpPr>
        <p:spPr/>
        <p:txBody>
          <a:bodyPr/>
          <a:lstStyle/>
          <a:p>
            <a:fld id="{4326B657-8F2E-4285-B51D-9172AAE0014B}" type="slidenum">
              <a:rPr lang="de-DE" smtClean="0"/>
              <a:pPr/>
              <a:t>43</a:t>
            </a:fld>
            <a:endParaRPr lang="de-DE"/>
          </a:p>
        </p:txBody>
      </p:sp>
      <p:sp>
        <p:nvSpPr>
          <p:cNvPr id="17" name="Richtungspfeil 16"/>
          <p:cNvSpPr/>
          <p:nvPr/>
        </p:nvSpPr>
        <p:spPr>
          <a:xfrm>
            <a:off x="500034" y="1357298"/>
            <a:ext cx="1428760" cy="484632"/>
          </a:xfrm>
          <a:prstGeom prst="homePlate">
            <a:avLst/>
          </a:prstGeom>
          <a:solidFill>
            <a:schemeClr val="bg1">
              <a:lumMod val="95000"/>
            </a:schemeClr>
          </a:solidFill>
          <a:ln w="15875">
            <a:solidFill>
              <a:schemeClr val="bg1">
                <a:lumMod val="75000"/>
              </a:schemeClr>
            </a:solidFill>
          </a:ln>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CRAWLER</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8" name="Eingekerbter Richtungspfeil 17"/>
          <p:cNvSpPr/>
          <p:nvPr/>
        </p:nvSpPr>
        <p:spPr>
          <a:xfrm>
            <a:off x="1714480"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INDEX</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9" name="Eingekerbter Richtungspfeil 18"/>
          <p:cNvSpPr/>
          <p:nvPr/>
        </p:nvSpPr>
        <p:spPr>
          <a:xfrm>
            <a:off x="3071802"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0" name="Eingekerbter Richtungspfeil 19"/>
          <p:cNvSpPr/>
          <p:nvPr/>
        </p:nvSpPr>
        <p:spPr>
          <a:xfrm>
            <a:off x="4429124"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1" name="Eingekerbter Richtungspfeil 20"/>
          <p:cNvSpPr/>
          <p:nvPr/>
        </p:nvSpPr>
        <p:spPr>
          <a:xfrm>
            <a:off x="5786446"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2" name="Eingekerbter Richtungspfeil 21"/>
          <p:cNvSpPr/>
          <p:nvPr/>
        </p:nvSpPr>
        <p:spPr>
          <a:xfrm>
            <a:off x="7143768"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414"/>
            <a:ext cx="8229600" cy="1143000"/>
          </a:xfrm>
        </p:spPr>
        <p:txBody>
          <a:bodyPr/>
          <a:lstStyle/>
          <a:p>
            <a:endParaRPr lang="de-DE" dirty="0"/>
          </a:p>
        </p:txBody>
      </p:sp>
      <p:sp>
        <p:nvSpPr>
          <p:cNvPr id="16" name="Foliennummernplatzhalter 15"/>
          <p:cNvSpPr>
            <a:spLocks noGrp="1"/>
          </p:cNvSpPr>
          <p:nvPr>
            <p:ph type="sldNum" sz="quarter" idx="12"/>
          </p:nvPr>
        </p:nvSpPr>
        <p:spPr/>
        <p:txBody>
          <a:bodyPr/>
          <a:lstStyle/>
          <a:p>
            <a:fld id="{4326B657-8F2E-4285-B51D-9172AAE0014B}" type="slidenum">
              <a:rPr lang="de-DE" smtClean="0"/>
              <a:pPr/>
              <a:t>44</a:t>
            </a:fld>
            <a:endParaRPr lang="de-DE"/>
          </a:p>
        </p:txBody>
      </p:sp>
      <p:sp>
        <p:nvSpPr>
          <p:cNvPr id="17" name="Richtungspfeil 16"/>
          <p:cNvSpPr/>
          <p:nvPr/>
        </p:nvSpPr>
        <p:spPr>
          <a:xfrm>
            <a:off x="500034" y="1357298"/>
            <a:ext cx="1428760" cy="484632"/>
          </a:xfrm>
          <a:prstGeom prst="homePlate">
            <a:avLst/>
          </a:prstGeom>
          <a:solidFill>
            <a:schemeClr val="bg1">
              <a:lumMod val="95000"/>
            </a:schemeClr>
          </a:solidFill>
          <a:ln w="15875">
            <a:solidFill>
              <a:schemeClr val="bg1">
                <a:lumMod val="75000"/>
              </a:schemeClr>
            </a:solidFill>
          </a:ln>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CRAWLER</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8" name="Eingekerbter Richtungspfeil 17"/>
          <p:cNvSpPr/>
          <p:nvPr/>
        </p:nvSpPr>
        <p:spPr>
          <a:xfrm>
            <a:off x="1714480"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INDEX</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9" name="Eingekerbter Richtungspfeil 18"/>
          <p:cNvSpPr/>
          <p:nvPr/>
        </p:nvSpPr>
        <p:spPr>
          <a:xfrm>
            <a:off x="3071802"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0" name="Eingekerbter Richtungspfeil 19"/>
          <p:cNvSpPr/>
          <p:nvPr/>
        </p:nvSpPr>
        <p:spPr>
          <a:xfrm>
            <a:off x="4429124"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1" name="Eingekerbter Richtungspfeil 20"/>
          <p:cNvSpPr/>
          <p:nvPr/>
        </p:nvSpPr>
        <p:spPr>
          <a:xfrm>
            <a:off x="5786446"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2" name="Eingekerbter Richtungspfeil 21"/>
          <p:cNvSpPr/>
          <p:nvPr/>
        </p:nvSpPr>
        <p:spPr>
          <a:xfrm>
            <a:off x="7143768"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414"/>
            <a:ext cx="8229600" cy="1143000"/>
          </a:xfrm>
        </p:spPr>
        <p:txBody>
          <a:bodyPr/>
          <a:lstStyle/>
          <a:p>
            <a:endParaRPr lang="de-DE" dirty="0"/>
          </a:p>
        </p:txBody>
      </p:sp>
      <p:sp>
        <p:nvSpPr>
          <p:cNvPr id="16" name="Foliennummernplatzhalter 15"/>
          <p:cNvSpPr>
            <a:spLocks noGrp="1"/>
          </p:cNvSpPr>
          <p:nvPr>
            <p:ph type="sldNum" sz="quarter" idx="12"/>
          </p:nvPr>
        </p:nvSpPr>
        <p:spPr/>
        <p:txBody>
          <a:bodyPr/>
          <a:lstStyle/>
          <a:p>
            <a:fld id="{4326B657-8F2E-4285-B51D-9172AAE0014B}" type="slidenum">
              <a:rPr lang="de-DE" smtClean="0"/>
              <a:pPr/>
              <a:t>45</a:t>
            </a:fld>
            <a:endParaRPr lang="de-DE"/>
          </a:p>
        </p:txBody>
      </p:sp>
      <p:sp>
        <p:nvSpPr>
          <p:cNvPr id="17" name="Richtungspfeil 16"/>
          <p:cNvSpPr/>
          <p:nvPr/>
        </p:nvSpPr>
        <p:spPr>
          <a:xfrm>
            <a:off x="500034" y="1357298"/>
            <a:ext cx="1428760" cy="484632"/>
          </a:xfrm>
          <a:prstGeom prst="homePlate">
            <a:avLst/>
          </a:prstGeom>
          <a:solidFill>
            <a:schemeClr val="bg1">
              <a:lumMod val="95000"/>
            </a:schemeClr>
          </a:solidFill>
          <a:ln w="15875">
            <a:solidFill>
              <a:schemeClr val="bg1">
                <a:lumMod val="75000"/>
              </a:schemeClr>
            </a:solidFill>
          </a:ln>
          <a:effectLst/>
        </p:spPr>
        <p:style>
          <a:lnRef idx="1">
            <a:schemeClr val="accent3"/>
          </a:lnRef>
          <a:fillRef idx="1001">
            <a:schemeClr val="lt2"/>
          </a:fillRef>
          <a:effectRef idx="1">
            <a:schemeClr val="accent3"/>
          </a:effectRef>
          <a:fontRef idx="minor">
            <a:schemeClr val="dk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CRAWLER</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8" name="Eingekerbter Richtungspfeil 17"/>
          <p:cNvSpPr/>
          <p:nvPr/>
        </p:nvSpPr>
        <p:spPr>
          <a:xfrm>
            <a:off x="1714480"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INDEX</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19" name="Eingekerbter Richtungspfeil 18"/>
          <p:cNvSpPr/>
          <p:nvPr/>
        </p:nvSpPr>
        <p:spPr>
          <a:xfrm>
            <a:off x="3071802"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KLASSI-FIZIEREN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0" name="Eingekerbter Richtungspfeil 19"/>
          <p:cNvSpPr/>
          <p:nvPr/>
        </p:nvSpPr>
        <p:spPr>
          <a:xfrm>
            <a:off x="4429124"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FINDEN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1" name="Eingekerbter Richtungspfeil 20"/>
          <p:cNvSpPr/>
          <p:nvPr/>
        </p:nvSpPr>
        <p:spPr>
          <a:xfrm>
            <a:off x="5786446"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SCHNITT-STELLEN</a:t>
            </a:r>
            <a:endParaRPr lang="de-DE" sz="1600" dirty="0">
              <a:ln>
                <a:solidFill>
                  <a:schemeClr val="bg1">
                    <a:lumMod val="65000"/>
                  </a:schemeClr>
                </a:solidFill>
              </a:ln>
              <a:solidFill>
                <a:schemeClr val="tx1">
                  <a:lumMod val="50000"/>
                  <a:lumOff val="50000"/>
                </a:schemeClr>
              </a:solidFill>
              <a:cs typeface="Arial" pitchFamily="34" charset="0"/>
            </a:endParaRPr>
          </a:p>
        </p:txBody>
      </p:sp>
      <p:sp>
        <p:nvSpPr>
          <p:cNvPr id="22" name="Eingekerbter Richtungspfeil 21"/>
          <p:cNvSpPr/>
          <p:nvPr/>
        </p:nvSpPr>
        <p:spPr>
          <a:xfrm>
            <a:off x="7143768" y="1357298"/>
            <a:ext cx="1571636" cy="484632"/>
          </a:xfrm>
          <a:prstGeom prst="chevron">
            <a:avLst/>
          </a:prstGeom>
          <a:solidFill>
            <a:schemeClr val="bg1">
              <a:lumMod val="9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n>
                  <a:solidFill>
                    <a:schemeClr val="bg1">
                      <a:lumMod val="65000"/>
                    </a:schemeClr>
                  </a:solidFill>
                </a:ln>
                <a:solidFill>
                  <a:schemeClr val="tx1">
                    <a:lumMod val="50000"/>
                    <a:lumOff val="50000"/>
                  </a:schemeClr>
                </a:solidFill>
                <a:cs typeface="Arial" pitchFamily="34" charset="0"/>
              </a:rPr>
              <a:t>PRÄSEN-TATION</a:t>
            </a:r>
            <a:endParaRPr lang="de-DE" sz="1600" dirty="0">
              <a:ln>
                <a:solidFill>
                  <a:schemeClr val="bg1">
                    <a:lumMod val="65000"/>
                  </a:schemeClr>
                </a:solidFill>
              </a:ln>
              <a:solidFill>
                <a:schemeClr val="tx1">
                  <a:lumMod val="50000"/>
                  <a:lumOff val="50000"/>
                </a:schemeClr>
              </a:solidFill>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Häufigkeiten der Hauptkategorien</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46</a:t>
            </a:fld>
            <a:endParaRPr lang="de-DE"/>
          </a:p>
        </p:txBody>
      </p:sp>
      <p:graphicFrame>
        <p:nvGraphicFramePr>
          <p:cNvPr id="4" name="Diagramm 3"/>
          <p:cNvGraphicFramePr/>
          <p:nvPr/>
        </p:nvGraphicFramePr>
        <p:xfrm>
          <a:off x="500034" y="1357298"/>
          <a:ext cx="8215370" cy="55007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3060" y="274638"/>
            <a:ext cx="8229600" cy="1143000"/>
          </a:xfrm>
        </p:spPr>
        <p:txBody>
          <a:bodyPr/>
          <a:lstStyle/>
          <a:p>
            <a:r>
              <a:rPr lang="de-DE" dirty="0" smtClean="0"/>
              <a:t>Lebenslagen „Meine Umwelt“</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47</a:t>
            </a:fld>
            <a:endParaRPr lang="de-DE"/>
          </a:p>
        </p:txBody>
      </p:sp>
      <p:graphicFrame>
        <p:nvGraphicFramePr>
          <p:cNvPr id="4" name="Tabelle 3"/>
          <p:cNvGraphicFramePr>
            <a:graphicFrameLocks noGrp="1"/>
          </p:cNvGraphicFramePr>
          <p:nvPr/>
        </p:nvGraphicFramePr>
        <p:xfrm>
          <a:off x="142844" y="357166"/>
          <a:ext cx="5214974" cy="6286500"/>
        </p:xfrm>
        <a:graphic>
          <a:graphicData uri="http://schemas.openxmlformats.org/drawingml/2006/table">
            <a:tbl>
              <a:tblPr/>
              <a:tblGrid>
                <a:gridCol w="5214974"/>
              </a:tblGrid>
              <a:tr h="271465">
                <a:tc>
                  <a:txBody>
                    <a:bodyPr/>
                    <a:lstStyle/>
                    <a:p>
                      <a:pPr algn="l" fontAlgn="b"/>
                      <a:r>
                        <a:rPr lang="de-DE" sz="2000" b="1" i="0" u="none" strike="noStrike" dirty="0">
                          <a:solidFill>
                            <a:srgbClr val="000000"/>
                          </a:solidFill>
                          <a:latin typeface="Calibri"/>
                        </a:rPr>
                        <a:t>Meine Umwelt</a:t>
                      </a:r>
                    </a:p>
                  </a:txBody>
                  <a:tcPr marL="9525" marR="9525" marT="9525" marB="0" anchor="b">
                    <a:lnL>
                      <a:noFill/>
                    </a:lnL>
                    <a:lnR>
                      <a:noFill/>
                    </a:lnR>
                    <a:lnT>
                      <a:noFill/>
                    </a:lnT>
                    <a:lnB>
                      <a:noFill/>
                    </a:lnB>
                  </a:tcPr>
                </a:tc>
              </a:tr>
              <a:tr h="271465">
                <a:tc>
                  <a:txBody>
                    <a:bodyPr/>
                    <a:lstStyle/>
                    <a:p>
                      <a:pPr algn="l" fontAlgn="b"/>
                      <a:r>
                        <a:rPr lang="de-DE" sz="2000" b="0" i="0" u="none" strike="noStrike" dirty="0">
                          <a:solidFill>
                            <a:srgbClr val="000000"/>
                          </a:solidFill>
                          <a:latin typeface="Calibri"/>
                        </a:rPr>
                        <a:t>  Allgemeines</a:t>
                      </a:r>
                    </a:p>
                  </a:txBody>
                  <a:tcPr marL="9525" marR="9525" marT="9525" marB="0" anchor="b">
                    <a:lnL>
                      <a:noFill/>
                    </a:lnL>
                    <a:lnR>
                      <a:noFill/>
                    </a:lnR>
                    <a:lnT>
                      <a:noFill/>
                    </a:lnT>
                    <a:lnB>
                      <a:noFill/>
                    </a:lnB>
                  </a:tcPr>
                </a:tc>
              </a:tr>
              <a:tr h="271465">
                <a:tc>
                  <a:txBody>
                    <a:bodyPr/>
                    <a:lstStyle/>
                    <a:p>
                      <a:pPr algn="l" fontAlgn="b"/>
                      <a:r>
                        <a:rPr lang="de-DE" sz="2000" b="0" i="0" u="none" strike="noStrike" dirty="0">
                          <a:solidFill>
                            <a:srgbClr val="000000"/>
                          </a:solidFill>
                          <a:latin typeface="Calibri"/>
                        </a:rPr>
                        <a:t>  Schutzgebiete</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Messwerte aus Luft, Boden und Wasser</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Naturdenkmäler</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Lebensmittel / Lebensmittelüberwachung</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Karten, Bilder</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Umweltinformationen im Landkreis</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Nachhaltigkeit</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Müll, Abfall, Wertstoffe</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Besonderheiten aus Natur und Landschaft</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Umweltgesetze und Verordnungen</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Straßenbau / Straßenunterhalt / Verkehrswesen</a:t>
                      </a:r>
                    </a:p>
                  </a:txBody>
                  <a:tcPr marL="9525" marR="9525" marT="9525" marB="0" anchor="b">
                    <a:lnL>
                      <a:noFill/>
                    </a:lnL>
                    <a:lnR>
                      <a:noFill/>
                    </a:lnR>
                    <a:lnT>
                      <a:noFill/>
                    </a:lnT>
                    <a:lnB>
                      <a:noFill/>
                    </a:lnB>
                  </a:tcPr>
                </a:tc>
              </a:tr>
              <a:tr h="271465">
                <a:tc>
                  <a:txBody>
                    <a:bodyPr/>
                    <a:lstStyle/>
                    <a:p>
                      <a:pPr algn="l" fontAlgn="b"/>
                      <a:r>
                        <a:rPr lang="de-DE" sz="2000" b="0" i="0" u="none" strike="noStrike" dirty="0">
                          <a:solidFill>
                            <a:srgbClr val="000000"/>
                          </a:solidFill>
                          <a:latin typeface="Calibri"/>
                        </a:rPr>
                        <a:t>   </a:t>
                      </a:r>
                      <a:r>
                        <a:rPr lang="de-DE" sz="2000" b="0" i="0" u="none" strike="noStrike" dirty="0" smtClean="0">
                          <a:solidFill>
                            <a:srgbClr val="000000"/>
                          </a:solidFill>
                          <a:latin typeface="Calibri"/>
                        </a:rPr>
                        <a:t>Landschaftspflege</a:t>
                      </a:r>
                      <a:endParaRPr lang="de-DE" sz="2000" b="0" i="0" u="none" strike="noStrike" dirty="0">
                        <a:solidFill>
                          <a:srgbClr val="000000"/>
                        </a:solidFill>
                        <a:latin typeface="Calibri"/>
                      </a:endParaRP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Garten / Obstprodukte aus der Region</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Seen / Gewässer</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Grundwasser</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Energie</a:t>
                      </a:r>
                    </a:p>
                  </a:txBody>
                  <a:tcPr marL="9525" marR="9525" marT="9525" marB="0" anchor="b">
                    <a:lnL>
                      <a:noFill/>
                    </a:lnL>
                    <a:lnR>
                      <a:noFill/>
                    </a:lnR>
                    <a:lnT>
                      <a:noFill/>
                    </a:lnT>
                    <a:lnB>
                      <a:noFill/>
                    </a:lnB>
                  </a:tcPr>
                </a:tc>
              </a:tr>
              <a:tr h="271465">
                <a:tc>
                  <a:txBody>
                    <a:bodyPr/>
                    <a:lstStyle/>
                    <a:p>
                      <a:pPr algn="l" fontAlgn="b"/>
                      <a:r>
                        <a:rPr lang="de-DE" sz="2000" b="0" i="0" u="none" strike="noStrike">
                          <a:solidFill>
                            <a:srgbClr val="000000"/>
                          </a:solidFill>
                          <a:latin typeface="Calibri"/>
                        </a:rPr>
                        <a:t>  Klima</a:t>
                      </a:r>
                    </a:p>
                  </a:txBody>
                  <a:tcPr marL="9525" marR="9525" marT="9525" marB="0" anchor="b">
                    <a:lnL>
                      <a:noFill/>
                    </a:lnL>
                    <a:lnR>
                      <a:noFill/>
                    </a:lnR>
                    <a:lnT>
                      <a:noFill/>
                    </a:lnT>
                    <a:lnB>
                      <a:noFill/>
                    </a:lnB>
                  </a:tcPr>
                </a:tc>
              </a:tr>
              <a:tr h="271465">
                <a:tc>
                  <a:txBody>
                    <a:bodyPr/>
                    <a:lstStyle/>
                    <a:p>
                      <a:pPr algn="l" fontAlgn="b"/>
                      <a:r>
                        <a:rPr lang="de-DE" sz="2000" b="0" i="0" u="none" strike="noStrike" dirty="0">
                          <a:solidFill>
                            <a:srgbClr val="000000"/>
                          </a:solidFill>
                          <a:latin typeface="Calibri"/>
                        </a:rPr>
                        <a:t>  Abwasser</a:t>
                      </a: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4"/>
            <a:ext cx="9144000" cy="1143000"/>
          </a:xfrm>
        </p:spPr>
        <p:txBody>
          <a:bodyPr>
            <a:normAutofit fontScale="90000"/>
          </a:bodyPr>
          <a:lstStyle/>
          <a:p>
            <a:r>
              <a:rPr lang="de-DE" dirty="0" smtClean="0"/>
              <a:t>Verfahren nach der Faktorenanalyse</a:t>
            </a:r>
            <a:br>
              <a:rPr lang="de-DE" dirty="0" smtClean="0"/>
            </a:br>
            <a:r>
              <a:rPr lang="de-DE" dirty="0" smtClean="0"/>
              <a:t>das Verfahren wählt ein Koordinatensystem</a:t>
            </a:r>
            <a:endParaRPr lang="de-DE" dirty="0"/>
          </a:p>
        </p:txBody>
      </p:sp>
      <p:sp>
        <p:nvSpPr>
          <p:cNvPr id="4" name="Foliennummernplatzhalter 3"/>
          <p:cNvSpPr>
            <a:spLocks noGrp="1"/>
          </p:cNvSpPr>
          <p:nvPr>
            <p:ph type="sldNum" sz="quarter" idx="12"/>
          </p:nvPr>
        </p:nvSpPr>
        <p:spPr>
          <a:xfrm>
            <a:off x="5338754" y="6356350"/>
            <a:ext cx="2133600" cy="365125"/>
          </a:xfrm>
        </p:spPr>
        <p:txBody>
          <a:bodyPr/>
          <a:lstStyle/>
          <a:p>
            <a:fld id="{4326B657-8F2E-4285-B51D-9172AAE0014B}" type="slidenum">
              <a:rPr lang="de-DE" smtClean="0"/>
              <a:pPr/>
              <a:t>5</a:t>
            </a:fld>
            <a:endParaRPr lang="de-DE"/>
          </a:p>
        </p:txBody>
      </p:sp>
      <p:cxnSp>
        <p:nvCxnSpPr>
          <p:cNvPr id="14" name="Gerade Verbindung mit Pfeil 13"/>
          <p:cNvCxnSpPr/>
          <p:nvPr/>
        </p:nvCxnSpPr>
        <p:spPr>
          <a:xfrm rot="3622142">
            <a:off x="-734409" y="2623173"/>
            <a:ext cx="4500594" cy="2571768"/>
          </a:xfrm>
          <a:prstGeom prst="straightConnector1">
            <a:avLst/>
          </a:prstGeom>
          <a:ln w="63500" cmpd="sng">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1714480" y="1214422"/>
            <a:ext cx="1619354" cy="461665"/>
          </a:xfrm>
          <a:prstGeom prst="rect">
            <a:avLst/>
          </a:prstGeom>
          <a:noFill/>
        </p:spPr>
        <p:txBody>
          <a:bodyPr wrap="none" rtlCol="0">
            <a:spAutoFit/>
          </a:bodyPr>
          <a:lstStyle/>
          <a:p>
            <a:r>
              <a:rPr lang="de-DE" dirty="0" smtClean="0">
                <a:solidFill>
                  <a:schemeClr val="tx2">
                    <a:lumMod val="75000"/>
                  </a:schemeClr>
                </a:solidFill>
              </a:rPr>
              <a:t>Begriffe </a:t>
            </a:r>
            <a:r>
              <a:rPr lang="de-DE" sz="2400" dirty="0" err="1" smtClean="0">
                <a:solidFill>
                  <a:schemeClr val="tx2">
                    <a:lumMod val="60000"/>
                    <a:lumOff val="40000"/>
                  </a:schemeClr>
                </a:solidFill>
              </a:rPr>
              <a:t>a,b,c</a:t>
            </a:r>
            <a:r>
              <a:rPr lang="de-DE" dirty="0" smtClean="0"/>
              <a:t>,</a:t>
            </a:r>
            <a:endParaRPr lang="de-DE" dirty="0"/>
          </a:p>
        </p:txBody>
      </p:sp>
      <p:grpSp>
        <p:nvGrpSpPr>
          <p:cNvPr id="35" name="Gruppieren 34"/>
          <p:cNvGrpSpPr/>
          <p:nvPr/>
        </p:nvGrpSpPr>
        <p:grpSpPr>
          <a:xfrm>
            <a:off x="841256" y="1857364"/>
            <a:ext cx="7906365" cy="4786346"/>
            <a:chOff x="841256" y="1857364"/>
            <a:chExt cx="7906365" cy="4786346"/>
          </a:xfrm>
        </p:grpSpPr>
        <p:pic>
          <p:nvPicPr>
            <p:cNvPr id="5" name="Grafik 4" descr="DSC01491-V.jpg"/>
            <p:cNvPicPr>
              <a:picLocks noChangeAspect="1"/>
            </p:cNvPicPr>
            <p:nvPr/>
          </p:nvPicPr>
          <p:blipFill>
            <a:blip r:embed="rId2" cstate="print">
              <a:clrChange>
                <a:clrFrom>
                  <a:srgbClr val="C6C7C9"/>
                </a:clrFrom>
                <a:clrTo>
                  <a:srgbClr val="C6C7C9">
                    <a:alpha val="0"/>
                  </a:srgbClr>
                </a:clrTo>
              </a:clrChange>
            </a:blip>
            <a:stretch>
              <a:fillRect/>
            </a:stretch>
          </p:blipFill>
          <p:spPr>
            <a:xfrm>
              <a:off x="5500694" y="2357430"/>
              <a:ext cx="1447235" cy="1785950"/>
            </a:xfrm>
            <a:prstGeom prst="rect">
              <a:avLst/>
            </a:prstGeom>
          </p:spPr>
        </p:pic>
        <p:pic>
          <p:nvPicPr>
            <p:cNvPr id="6" name="Grafik 5" descr="DSC01493-Punkt.jpg"/>
            <p:cNvPicPr>
              <a:picLocks noChangeAspect="1"/>
            </p:cNvPicPr>
            <p:nvPr/>
          </p:nvPicPr>
          <p:blipFill>
            <a:blip r:embed="rId3" cstate="print">
              <a:clrChange>
                <a:clrFrom>
                  <a:srgbClr val="C9C9C9"/>
                </a:clrFrom>
                <a:clrTo>
                  <a:srgbClr val="C9C9C9">
                    <a:alpha val="0"/>
                  </a:srgbClr>
                </a:clrTo>
              </a:clrChange>
            </a:blip>
            <a:stretch>
              <a:fillRect/>
            </a:stretch>
          </p:blipFill>
          <p:spPr>
            <a:xfrm>
              <a:off x="2071670" y="3071810"/>
              <a:ext cx="1485725" cy="1862930"/>
            </a:xfrm>
            <a:prstGeom prst="rect">
              <a:avLst/>
            </a:prstGeom>
          </p:spPr>
        </p:pic>
        <p:grpSp>
          <p:nvGrpSpPr>
            <p:cNvPr id="16" name="Gruppieren 15"/>
            <p:cNvGrpSpPr/>
            <p:nvPr/>
          </p:nvGrpSpPr>
          <p:grpSpPr>
            <a:xfrm>
              <a:off x="1714480" y="1857364"/>
              <a:ext cx="5286412" cy="4357718"/>
              <a:chOff x="1071538" y="714356"/>
              <a:chExt cx="5286412" cy="4357718"/>
            </a:xfrm>
          </p:grpSpPr>
          <p:cxnSp>
            <p:nvCxnSpPr>
              <p:cNvPr id="10" name="Gerade Verbindung mit Pfeil 9"/>
              <p:cNvCxnSpPr/>
              <p:nvPr/>
            </p:nvCxnSpPr>
            <p:spPr>
              <a:xfrm rot="5400000" flipH="1" flipV="1">
                <a:off x="2964645" y="1678769"/>
                <a:ext cx="4357718" cy="2428892"/>
              </a:xfrm>
              <a:prstGeom prst="straightConnector1">
                <a:avLst/>
              </a:prstGeom>
              <a:ln w="63500">
                <a:solidFill>
                  <a:srgbClr val="00B05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1071538" y="2214554"/>
                <a:ext cx="4500594" cy="2571768"/>
              </a:xfrm>
              <a:prstGeom prst="straightConnector1">
                <a:avLst/>
              </a:prstGeom>
              <a:ln w="63500" cmpd="sng">
                <a:solidFill>
                  <a:srgbClr val="00B05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cxnSp>
          <p:nvCxnSpPr>
            <p:cNvPr id="13" name="Gerade Verbindung mit Pfeil 12"/>
            <p:cNvCxnSpPr/>
            <p:nvPr/>
          </p:nvCxnSpPr>
          <p:spPr>
            <a:xfrm flipV="1">
              <a:off x="841256" y="5572140"/>
              <a:ext cx="6874016" cy="31879"/>
            </a:xfrm>
            <a:prstGeom prst="straightConnector1">
              <a:avLst/>
            </a:prstGeom>
            <a:ln w="635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0" name="Gruppieren 29"/>
            <p:cNvGrpSpPr/>
            <p:nvPr/>
          </p:nvGrpSpPr>
          <p:grpSpPr>
            <a:xfrm>
              <a:off x="857224" y="2357430"/>
              <a:ext cx="6357982" cy="2500331"/>
              <a:chOff x="857224" y="2357430"/>
              <a:chExt cx="6357982" cy="2500331"/>
            </a:xfrm>
          </p:grpSpPr>
          <p:cxnSp>
            <p:nvCxnSpPr>
              <p:cNvPr id="19" name="Gerade Verbindung 18"/>
              <p:cNvCxnSpPr/>
              <p:nvPr/>
            </p:nvCxnSpPr>
            <p:spPr>
              <a:xfrm rot="10800000">
                <a:off x="857224" y="2357430"/>
                <a:ext cx="5929354" cy="1588"/>
              </a:xfrm>
              <a:prstGeom prst="line">
                <a:avLst/>
              </a:prstGeom>
              <a:ln w="22225">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rot="10800000">
                <a:off x="1000100" y="3143248"/>
                <a:ext cx="28575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rot="10800000">
                <a:off x="928662" y="4143380"/>
                <a:ext cx="628654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rot="10800000">
                <a:off x="857226" y="4856172"/>
                <a:ext cx="2928957" cy="1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rot="5400000">
                <a:off x="749273" y="3606801"/>
                <a:ext cx="928694"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8" name="Textfeld 27"/>
            <p:cNvSpPr txBox="1"/>
            <p:nvPr/>
          </p:nvSpPr>
          <p:spPr>
            <a:xfrm>
              <a:off x="3929058" y="6274378"/>
              <a:ext cx="4818563" cy="369332"/>
            </a:xfrm>
            <a:prstGeom prst="rect">
              <a:avLst/>
            </a:prstGeom>
            <a:noFill/>
          </p:spPr>
          <p:txBody>
            <a:bodyPr wrap="none" rtlCol="0">
              <a:spAutoFit/>
            </a:bodyPr>
            <a:lstStyle/>
            <a:p>
              <a:r>
                <a:rPr lang="de-DE" dirty="0" smtClean="0">
                  <a:solidFill>
                    <a:srgbClr val="00B050"/>
                  </a:solidFill>
                </a:rPr>
                <a:t>Das neue Koordinatensystem ist zu Interpretieren</a:t>
              </a:r>
              <a:endParaRPr lang="de-DE" dirty="0">
                <a:solidFill>
                  <a:srgbClr val="00B050"/>
                </a:solidFill>
              </a:endParaRPr>
            </a:p>
          </p:txBody>
        </p:sp>
        <p:sp>
          <p:nvSpPr>
            <p:cNvPr id="32" name="Textfeld 31"/>
            <p:cNvSpPr txBox="1"/>
            <p:nvPr/>
          </p:nvSpPr>
          <p:spPr>
            <a:xfrm>
              <a:off x="6953174" y="5610541"/>
              <a:ext cx="1552541" cy="461665"/>
            </a:xfrm>
            <a:prstGeom prst="rect">
              <a:avLst/>
            </a:prstGeom>
            <a:noFill/>
          </p:spPr>
          <p:txBody>
            <a:bodyPr wrap="none" rtlCol="0">
              <a:spAutoFit/>
            </a:bodyPr>
            <a:lstStyle/>
            <a:p>
              <a:r>
                <a:rPr lang="de-DE" dirty="0" smtClean="0">
                  <a:solidFill>
                    <a:schemeClr val="tx2">
                      <a:lumMod val="75000"/>
                    </a:schemeClr>
                  </a:solidFill>
                </a:rPr>
                <a:t>Begriffe </a:t>
              </a:r>
              <a:r>
                <a:rPr lang="de-DE" sz="2400" dirty="0" err="1" smtClean="0"/>
                <a:t>x,y,z</a:t>
              </a:r>
              <a:r>
                <a:rPr lang="de-DE" dirty="0" smtClean="0"/>
                <a:t>,</a:t>
              </a:r>
              <a:endParaRPr lang="de-DE" dirty="0"/>
            </a:p>
          </p:txBody>
        </p:sp>
        <p:sp>
          <p:nvSpPr>
            <p:cNvPr id="33" name="Textfeld 32"/>
            <p:cNvSpPr txBox="1"/>
            <p:nvPr/>
          </p:nvSpPr>
          <p:spPr>
            <a:xfrm>
              <a:off x="4423203" y="4425743"/>
              <a:ext cx="4292201" cy="646331"/>
            </a:xfrm>
            <a:prstGeom prst="rect">
              <a:avLst/>
            </a:prstGeom>
            <a:noFill/>
          </p:spPr>
          <p:txBody>
            <a:bodyPr wrap="none" rtlCol="0">
              <a:spAutoFit/>
            </a:bodyPr>
            <a:lstStyle/>
            <a:p>
              <a:r>
                <a:rPr lang="de-DE" dirty="0" smtClean="0"/>
                <a:t>Objekte müssen als Ergebnis des </a:t>
              </a:r>
              <a:r>
                <a:rPr lang="de-DE" dirty="0" err="1" smtClean="0"/>
                <a:t>Clusterns</a:t>
              </a:r>
              <a:r>
                <a:rPr lang="de-DE" dirty="0" smtClean="0"/>
                <a:t> </a:t>
              </a:r>
            </a:p>
            <a:p>
              <a:r>
                <a:rPr lang="de-DE" dirty="0" smtClean="0"/>
                <a:t>nicht notwendig markiert sein markiert sein</a:t>
              </a:r>
              <a:endParaRPr lang="de-DE" dirty="0"/>
            </a:p>
          </p:txBody>
        </p:sp>
      </p:grpSp>
      <p:sp>
        <p:nvSpPr>
          <p:cNvPr id="34" name="Textfeld 33"/>
          <p:cNvSpPr txBox="1"/>
          <p:nvPr/>
        </p:nvSpPr>
        <p:spPr>
          <a:xfrm>
            <a:off x="3495323" y="1214422"/>
            <a:ext cx="5388078" cy="954107"/>
          </a:xfrm>
          <a:prstGeom prst="rect">
            <a:avLst/>
          </a:prstGeom>
          <a:noFill/>
        </p:spPr>
        <p:txBody>
          <a:bodyPr wrap="none" rtlCol="0">
            <a:spAutoFit/>
          </a:bodyPr>
          <a:lstStyle/>
          <a:p>
            <a:r>
              <a:rPr lang="de-DE" sz="2800" dirty="0" smtClean="0">
                <a:solidFill>
                  <a:srgbClr val="00B050"/>
                </a:solidFill>
              </a:rPr>
              <a:t>Das  Problem ist, inhaltlich zu </a:t>
            </a:r>
          </a:p>
          <a:p>
            <a:r>
              <a:rPr lang="de-DE" sz="2800" dirty="0" smtClean="0">
                <a:solidFill>
                  <a:srgbClr val="00B050"/>
                </a:solidFill>
              </a:rPr>
              <a:t>interpretierende Faktoren zu finden</a:t>
            </a:r>
            <a:endParaRPr lang="de-DE" sz="2800" dirty="0">
              <a:solidFill>
                <a:srgbClr val="00B050"/>
              </a:solidFill>
            </a:endParaRPr>
          </a:p>
        </p:txBody>
      </p:sp>
      <p:cxnSp>
        <p:nvCxnSpPr>
          <p:cNvPr id="24" name="Gerade Verbindung mit Pfeil 23"/>
          <p:cNvCxnSpPr/>
          <p:nvPr/>
        </p:nvCxnSpPr>
        <p:spPr>
          <a:xfrm rot="10800000" flipV="1">
            <a:off x="3071802" y="2786058"/>
            <a:ext cx="1000132"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3967276" y="2571744"/>
            <a:ext cx="1104790" cy="369332"/>
          </a:xfrm>
          <a:prstGeom prst="rect">
            <a:avLst/>
          </a:prstGeom>
          <a:noFill/>
        </p:spPr>
        <p:txBody>
          <a:bodyPr wrap="none" rtlCol="0">
            <a:spAutoFit/>
          </a:bodyPr>
          <a:lstStyle/>
          <a:p>
            <a:r>
              <a:rPr lang="de-DE" dirty="0" smtClean="0"/>
              <a:t>Textdaten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1472" y="285728"/>
            <a:ext cx="8229600" cy="1143000"/>
          </a:xfrm>
        </p:spPr>
        <p:txBody>
          <a:bodyPr>
            <a:normAutofit/>
          </a:bodyPr>
          <a:lstStyle/>
          <a:p>
            <a:r>
              <a:rPr lang="de-DE" dirty="0" smtClean="0"/>
              <a:t>Segmentierende Verfahren 1</a:t>
            </a:r>
            <a:endParaRPr lang="de-DE" dirty="0"/>
          </a:p>
        </p:txBody>
      </p:sp>
      <p:sp>
        <p:nvSpPr>
          <p:cNvPr id="4" name="Foliennummernplatzhalter 3"/>
          <p:cNvSpPr>
            <a:spLocks noGrp="1"/>
          </p:cNvSpPr>
          <p:nvPr>
            <p:ph type="sldNum" sz="quarter" idx="12"/>
          </p:nvPr>
        </p:nvSpPr>
        <p:spPr>
          <a:xfrm>
            <a:off x="5338754" y="6356350"/>
            <a:ext cx="2133600" cy="365125"/>
          </a:xfrm>
        </p:spPr>
        <p:txBody>
          <a:bodyPr/>
          <a:lstStyle/>
          <a:p>
            <a:fld id="{4326B657-8F2E-4285-B51D-9172AAE0014B}" type="slidenum">
              <a:rPr lang="de-DE" smtClean="0"/>
              <a:pPr/>
              <a:t>6</a:t>
            </a:fld>
            <a:endParaRPr lang="de-DE"/>
          </a:p>
        </p:txBody>
      </p:sp>
      <p:pic>
        <p:nvPicPr>
          <p:cNvPr id="5" name="Grafik 4" descr="DSC01491-V.jpg"/>
          <p:cNvPicPr>
            <a:picLocks noChangeAspect="1"/>
          </p:cNvPicPr>
          <p:nvPr/>
        </p:nvPicPr>
        <p:blipFill>
          <a:blip r:embed="rId2" cstate="print">
            <a:clrChange>
              <a:clrFrom>
                <a:srgbClr val="C6C7C9"/>
              </a:clrFrom>
              <a:clrTo>
                <a:srgbClr val="C6C7C9">
                  <a:alpha val="0"/>
                </a:srgbClr>
              </a:clrTo>
            </a:clrChange>
          </a:blip>
          <a:stretch>
            <a:fillRect/>
          </a:stretch>
        </p:blipFill>
        <p:spPr>
          <a:xfrm>
            <a:off x="5643570" y="1984530"/>
            <a:ext cx="1928826" cy="1498678"/>
          </a:xfrm>
          <a:prstGeom prst="rect">
            <a:avLst/>
          </a:prstGeom>
        </p:spPr>
      </p:pic>
      <p:pic>
        <p:nvPicPr>
          <p:cNvPr id="6" name="Grafik 5" descr="DSC01493-Punkt.jpg"/>
          <p:cNvPicPr>
            <a:picLocks noChangeAspect="1"/>
          </p:cNvPicPr>
          <p:nvPr/>
        </p:nvPicPr>
        <p:blipFill>
          <a:blip r:embed="rId3" cstate="print">
            <a:clrChange>
              <a:clrFrom>
                <a:srgbClr val="C9C9C9"/>
              </a:clrFrom>
              <a:clrTo>
                <a:srgbClr val="C9C9C9">
                  <a:alpha val="0"/>
                </a:srgbClr>
              </a:clrTo>
            </a:clrChange>
          </a:blip>
          <a:stretch>
            <a:fillRect/>
          </a:stretch>
        </p:blipFill>
        <p:spPr>
          <a:xfrm>
            <a:off x="2071670" y="3984794"/>
            <a:ext cx="1571636" cy="1291427"/>
          </a:xfrm>
          <a:prstGeom prst="rect">
            <a:avLst/>
          </a:prstGeom>
        </p:spPr>
      </p:pic>
      <p:cxnSp>
        <p:nvCxnSpPr>
          <p:cNvPr id="13" name="Gerade Verbindung mit Pfeil 12"/>
          <p:cNvCxnSpPr/>
          <p:nvPr/>
        </p:nvCxnSpPr>
        <p:spPr>
          <a:xfrm flipV="1">
            <a:off x="841256" y="5770744"/>
            <a:ext cx="6874016" cy="31879"/>
          </a:xfrm>
          <a:prstGeom prst="straightConnector1">
            <a:avLst/>
          </a:prstGeom>
          <a:ln w="635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rot="3622142">
            <a:off x="-734409" y="2821777"/>
            <a:ext cx="4500594" cy="2571768"/>
          </a:xfrm>
          <a:prstGeom prst="straightConnector1">
            <a:avLst/>
          </a:prstGeom>
          <a:ln w="63500" cmpd="sng">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rot="10800000" flipV="1">
            <a:off x="928662" y="1984528"/>
            <a:ext cx="6643734" cy="1"/>
          </a:xfrm>
          <a:prstGeom prst="line">
            <a:avLst/>
          </a:prstGeom>
          <a:ln w="22225">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rot="10800000">
            <a:off x="1000100" y="4054643"/>
            <a:ext cx="28575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rot="10800000">
            <a:off x="1000100" y="3413290"/>
            <a:ext cx="657229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rot="10800000">
            <a:off x="857226" y="5269089"/>
            <a:ext cx="2928957" cy="1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rot="5400000">
            <a:off x="927868" y="3699042"/>
            <a:ext cx="572298" cy="794"/>
          </a:xfrm>
          <a:prstGeom prst="straightConnector1">
            <a:avLst/>
          </a:prstGeom>
          <a:ln w="254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1714480" y="1413026"/>
            <a:ext cx="1646605" cy="461665"/>
          </a:xfrm>
          <a:prstGeom prst="rect">
            <a:avLst/>
          </a:prstGeom>
          <a:noFill/>
        </p:spPr>
        <p:txBody>
          <a:bodyPr wrap="none" rtlCol="0">
            <a:spAutoFit/>
          </a:bodyPr>
          <a:lstStyle/>
          <a:p>
            <a:r>
              <a:rPr lang="de-DE" dirty="0" smtClean="0">
                <a:solidFill>
                  <a:schemeClr val="tx2">
                    <a:lumMod val="75000"/>
                  </a:schemeClr>
                </a:solidFill>
              </a:rPr>
              <a:t>Begriffe </a:t>
            </a:r>
            <a:r>
              <a:rPr lang="de-DE" sz="2400" dirty="0" smtClean="0">
                <a:solidFill>
                  <a:srgbClr val="FF0000"/>
                </a:solidFill>
              </a:rPr>
              <a:t>1,2,3</a:t>
            </a:r>
            <a:r>
              <a:rPr lang="de-DE" dirty="0" smtClean="0">
                <a:solidFill>
                  <a:schemeClr val="accent6">
                    <a:lumMod val="75000"/>
                  </a:schemeClr>
                </a:solidFill>
              </a:rPr>
              <a:t>,</a:t>
            </a:r>
            <a:endParaRPr lang="de-DE" dirty="0">
              <a:solidFill>
                <a:schemeClr val="accent6">
                  <a:lumMod val="75000"/>
                </a:schemeClr>
              </a:solidFill>
            </a:endParaRPr>
          </a:p>
        </p:txBody>
      </p:sp>
      <p:sp>
        <p:nvSpPr>
          <p:cNvPr id="32" name="Textfeld 31"/>
          <p:cNvSpPr txBox="1"/>
          <p:nvPr/>
        </p:nvSpPr>
        <p:spPr>
          <a:xfrm>
            <a:off x="6953174" y="5824855"/>
            <a:ext cx="1552541" cy="461665"/>
          </a:xfrm>
          <a:prstGeom prst="rect">
            <a:avLst/>
          </a:prstGeom>
          <a:noFill/>
        </p:spPr>
        <p:txBody>
          <a:bodyPr wrap="none" rtlCol="0">
            <a:spAutoFit/>
          </a:bodyPr>
          <a:lstStyle/>
          <a:p>
            <a:r>
              <a:rPr lang="de-DE" dirty="0" smtClean="0">
                <a:solidFill>
                  <a:schemeClr val="tx2">
                    <a:lumMod val="75000"/>
                  </a:schemeClr>
                </a:solidFill>
              </a:rPr>
              <a:t>Begriffe </a:t>
            </a:r>
            <a:r>
              <a:rPr lang="de-DE" sz="2400" dirty="0" err="1" smtClean="0">
                <a:solidFill>
                  <a:schemeClr val="tx2">
                    <a:lumMod val="75000"/>
                  </a:schemeClr>
                </a:solidFill>
              </a:rPr>
              <a:t>x,y,z</a:t>
            </a:r>
            <a:r>
              <a:rPr lang="de-DE" dirty="0" smtClean="0"/>
              <a:t>,</a:t>
            </a:r>
            <a:endParaRPr lang="de-DE" dirty="0"/>
          </a:p>
        </p:txBody>
      </p:sp>
      <p:cxnSp>
        <p:nvCxnSpPr>
          <p:cNvPr id="34" name="Gerade Verbindung mit Pfeil 33"/>
          <p:cNvCxnSpPr/>
          <p:nvPr/>
        </p:nvCxnSpPr>
        <p:spPr>
          <a:xfrm>
            <a:off x="2786050" y="3627604"/>
            <a:ext cx="3571900" cy="7200"/>
          </a:xfrm>
          <a:prstGeom prst="straightConnector1">
            <a:avLst/>
          </a:prstGeom>
          <a:ln w="254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3929058" y="1413026"/>
            <a:ext cx="3498073" cy="461665"/>
          </a:xfrm>
          <a:prstGeom prst="rect">
            <a:avLst/>
          </a:prstGeom>
          <a:noFill/>
        </p:spPr>
        <p:txBody>
          <a:bodyPr wrap="none" rtlCol="0">
            <a:spAutoFit/>
          </a:bodyPr>
          <a:lstStyle/>
          <a:p>
            <a:r>
              <a:rPr lang="de-DE" sz="2400" dirty="0" smtClean="0"/>
              <a:t>Möglichkeit 1: Semantisch </a:t>
            </a:r>
            <a:endParaRPr lang="de-DE" sz="2400" dirty="0"/>
          </a:p>
        </p:txBody>
      </p:sp>
      <p:sp>
        <p:nvSpPr>
          <p:cNvPr id="36" name="Textfeld 35"/>
          <p:cNvSpPr txBox="1"/>
          <p:nvPr/>
        </p:nvSpPr>
        <p:spPr>
          <a:xfrm>
            <a:off x="4423203" y="4425743"/>
            <a:ext cx="4292201" cy="646331"/>
          </a:xfrm>
          <a:prstGeom prst="rect">
            <a:avLst/>
          </a:prstGeom>
          <a:noFill/>
        </p:spPr>
        <p:txBody>
          <a:bodyPr wrap="none" rtlCol="0">
            <a:spAutoFit/>
          </a:bodyPr>
          <a:lstStyle/>
          <a:p>
            <a:r>
              <a:rPr lang="de-DE" dirty="0" smtClean="0"/>
              <a:t>Objekte müssen als Ergebnis des </a:t>
            </a:r>
            <a:r>
              <a:rPr lang="de-DE" dirty="0" err="1" smtClean="0"/>
              <a:t>Clusterns</a:t>
            </a:r>
            <a:r>
              <a:rPr lang="de-DE" dirty="0" smtClean="0"/>
              <a:t> </a:t>
            </a:r>
          </a:p>
          <a:p>
            <a:r>
              <a:rPr lang="de-DE" dirty="0" smtClean="0"/>
              <a:t>nicht notwendig markiert sein markiert sein</a:t>
            </a:r>
            <a:endParaRPr lang="de-DE" dirty="0"/>
          </a:p>
        </p:txBody>
      </p:sp>
      <p:sp>
        <p:nvSpPr>
          <p:cNvPr id="37" name="Textfeld 36"/>
          <p:cNvSpPr txBox="1"/>
          <p:nvPr/>
        </p:nvSpPr>
        <p:spPr>
          <a:xfrm>
            <a:off x="1785918" y="5929330"/>
            <a:ext cx="6363089" cy="954107"/>
          </a:xfrm>
          <a:prstGeom prst="rect">
            <a:avLst/>
          </a:prstGeom>
          <a:noFill/>
        </p:spPr>
        <p:txBody>
          <a:bodyPr wrap="none" rtlCol="0">
            <a:spAutoFit/>
          </a:bodyPr>
          <a:lstStyle/>
          <a:p>
            <a:r>
              <a:rPr lang="de-DE" sz="2800" dirty="0" smtClean="0"/>
              <a:t>Das  Problem ist, </a:t>
            </a:r>
          </a:p>
          <a:p>
            <a:r>
              <a:rPr lang="de-DE" sz="2800" dirty="0" smtClean="0"/>
              <a:t>die richtigen Begriffe  zur Definition finden</a:t>
            </a:r>
            <a:endParaRPr lang="de-DE"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1472" y="285728"/>
            <a:ext cx="8229600" cy="1143000"/>
          </a:xfrm>
        </p:spPr>
        <p:txBody>
          <a:bodyPr>
            <a:normAutofit/>
          </a:bodyPr>
          <a:lstStyle/>
          <a:p>
            <a:r>
              <a:rPr lang="de-DE" dirty="0" smtClean="0"/>
              <a:t>Segmentierende Verfahren 2</a:t>
            </a:r>
            <a:endParaRPr lang="de-DE" dirty="0"/>
          </a:p>
        </p:txBody>
      </p:sp>
      <p:sp>
        <p:nvSpPr>
          <p:cNvPr id="4" name="Foliennummernplatzhalter 3"/>
          <p:cNvSpPr>
            <a:spLocks noGrp="1"/>
          </p:cNvSpPr>
          <p:nvPr>
            <p:ph type="sldNum" sz="quarter" idx="12"/>
          </p:nvPr>
        </p:nvSpPr>
        <p:spPr>
          <a:xfrm>
            <a:off x="5338754" y="6356350"/>
            <a:ext cx="2133600" cy="365125"/>
          </a:xfrm>
        </p:spPr>
        <p:txBody>
          <a:bodyPr/>
          <a:lstStyle/>
          <a:p>
            <a:fld id="{4326B657-8F2E-4285-B51D-9172AAE0014B}" type="slidenum">
              <a:rPr lang="de-DE" smtClean="0"/>
              <a:pPr/>
              <a:t>7</a:t>
            </a:fld>
            <a:endParaRPr lang="de-DE"/>
          </a:p>
        </p:txBody>
      </p:sp>
      <p:cxnSp>
        <p:nvCxnSpPr>
          <p:cNvPr id="14" name="Gerade Verbindung mit Pfeil 13"/>
          <p:cNvCxnSpPr/>
          <p:nvPr/>
        </p:nvCxnSpPr>
        <p:spPr>
          <a:xfrm rot="3622142">
            <a:off x="-734409" y="2821777"/>
            <a:ext cx="4500594" cy="2571768"/>
          </a:xfrm>
          <a:prstGeom prst="straightConnector1">
            <a:avLst/>
          </a:prstGeom>
          <a:ln w="63500" cmpd="sng">
            <a:solidFill>
              <a:schemeClr val="accent5">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40" name="Gruppieren 39"/>
          <p:cNvGrpSpPr/>
          <p:nvPr/>
        </p:nvGrpSpPr>
        <p:grpSpPr>
          <a:xfrm>
            <a:off x="841256" y="1413026"/>
            <a:ext cx="8108824" cy="4944932"/>
            <a:chOff x="841256" y="1413026"/>
            <a:chExt cx="8108824" cy="4944932"/>
          </a:xfrm>
        </p:grpSpPr>
        <p:sp>
          <p:nvSpPr>
            <p:cNvPr id="23" name="Ellipse 22"/>
            <p:cNvSpPr/>
            <p:nvPr/>
          </p:nvSpPr>
          <p:spPr>
            <a:xfrm>
              <a:off x="5500694" y="2143116"/>
              <a:ext cx="1643074" cy="135732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DSC01491-V.jpg"/>
            <p:cNvPicPr>
              <a:picLocks noChangeAspect="1"/>
            </p:cNvPicPr>
            <p:nvPr/>
          </p:nvPicPr>
          <p:blipFill>
            <a:blip r:embed="rId2" cstate="print">
              <a:clrChange>
                <a:clrFrom>
                  <a:srgbClr val="C6C7C9"/>
                </a:clrFrom>
                <a:clrTo>
                  <a:srgbClr val="C6C7C9">
                    <a:alpha val="0"/>
                  </a:srgbClr>
                </a:clrTo>
              </a:clrChange>
            </a:blip>
            <a:stretch>
              <a:fillRect/>
            </a:stretch>
          </p:blipFill>
          <p:spPr>
            <a:xfrm>
              <a:off x="5643570" y="2287512"/>
              <a:ext cx="1214446" cy="943612"/>
            </a:xfrm>
            <a:prstGeom prst="rect">
              <a:avLst/>
            </a:prstGeom>
          </p:spPr>
        </p:pic>
        <p:pic>
          <p:nvPicPr>
            <p:cNvPr id="6" name="Grafik 5" descr="DSC01493-Punkt.jpg"/>
            <p:cNvPicPr>
              <a:picLocks noChangeAspect="1"/>
            </p:cNvPicPr>
            <p:nvPr/>
          </p:nvPicPr>
          <p:blipFill>
            <a:blip r:embed="rId3" cstate="print">
              <a:clrChange>
                <a:clrFrom>
                  <a:srgbClr val="C9C9C9"/>
                </a:clrFrom>
                <a:clrTo>
                  <a:srgbClr val="C9C9C9">
                    <a:alpha val="0"/>
                  </a:srgbClr>
                </a:clrTo>
              </a:clrChange>
            </a:blip>
            <a:stretch>
              <a:fillRect/>
            </a:stretch>
          </p:blipFill>
          <p:spPr>
            <a:xfrm>
              <a:off x="2428860" y="3214686"/>
              <a:ext cx="1714512" cy="1291427"/>
            </a:xfrm>
            <a:prstGeom prst="rect">
              <a:avLst/>
            </a:prstGeom>
          </p:spPr>
        </p:pic>
        <p:cxnSp>
          <p:nvCxnSpPr>
            <p:cNvPr id="13" name="Gerade Verbindung mit Pfeil 12"/>
            <p:cNvCxnSpPr/>
            <p:nvPr/>
          </p:nvCxnSpPr>
          <p:spPr>
            <a:xfrm flipV="1">
              <a:off x="841256" y="5770744"/>
              <a:ext cx="6874016" cy="31879"/>
            </a:xfrm>
            <a:prstGeom prst="straightConnector1">
              <a:avLst/>
            </a:prstGeom>
            <a:ln w="6350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1714480" y="1413026"/>
              <a:ext cx="1646605" cy="461665"/>
            </a:xfrm>
            <a:prstGeom prst="rect">
              <a:avLst/>
            </a:prstGeom>
            <a:noFill/>
          </p:spPr>
          <p:txBody>
            <a:bodyPr wrap="none" rtlCol="0">
              <a:spAutoFit/>
            </a:bodyPr>
            <a:lstStyle/>
            <a:p>
              <a:r>
                <a:rPr lang="de-DE" dirty="0" smtClean="0">
                  <a:solidFill>
                    <a:schemeClr val="accent5">
                      <a:lumMod val="75000"/>
                    </a:schemeClr>
                  </a:solidFill>
                </a:rPr>
                <a:t>Begriffe </a:t>
              </a:r>
              <a:r>
                <a:rPr lang="de-DE" sz="2400" dirty="0" smtClean="0">
                  <a:solidFill>
                    <a:schemeClr val="accent5">
                      <a:lumMod val="75000"/>
                    </a:schemeClr>
                  </a:solidFill>
                </a:rPr>
                <a:t>1,6,7</a:t>
              </a:r>
              <a:r>
                <a:rPr lang="de-DE" dirty="0" smtClean="0">
                  <a:solidFill>
                    <a:schemeClr val="accent5">
                      <a:lumMod val="75000"/>
                    </a:schemeClr>
                  </a:solidFill>
                </a:rPr>
                <a:t>,</a:t>
              </a:r>
              <a:endParaRPr lang="de-DE" dirty="0">
                <a:solidFill>
                  <a:schemeClr val="accent5">
                    <a:lumMod val="75000"/>
                  </a:schemeClr>
                </a:solidFill>
              </a:endParaRPr>
            </a:p>
          </p:txBody>
        </p:sp>
        <p:sp>
          <p:nvSpPr>
            <p:cNvPr id="35" name="Textfeld 34"/>
            <p:cNvSpPr txBox="1"/>
            <p:nvPr/>
          </p:nvSpPr>
          <p:spPr>
            <a:xfrm>
              <a:off x="3929058" y="1413026"/>
              <a:ext cx="3463128" cy="461665"/>
            </a:xfrm>
            <a:prstGeom prst="rect">
              <a:avLst/>
            </a:prstGeom>
            <a:noFill/>
          </p:spPr>
          <p:txBody>
            <a:bodyPr wrap="none" rtlCol="0">
              <a:spAutoFit/>
            </a:bodyPr>
            <a:lstStyle/>
            <a:p>
              <a:r>
                <a:rPr lang="de-DE" sz="2400" dirty="0" smtClean="0"/>
                <a:t>Möglichkeit 2: Multivariat </a:t>
              </a:r>
              <a:endParaRPr lang="de-DE" sz="2400" dirty="0"/>
            </a:p>
          </p:txBody>
        </p:sp>
        <p:sp>
          <p:nvSpPr>
            <p:cNvPr id="18" name="Textfeld 17"/>
            <p:cNvSpPr txBox="1"/>
            <p:nvPr/>
          </p:nvSpPr>
          <p:spPr>
            <a:xfrm>
              <a:off x="7068799" y="5896293"/>
              <a:ext cx="1682512" cy="461665"/>
            </a:xfrm>
            <a:prstGeom prst="rect">
              <a:avLst/>
            </a:prstGeom>
            <a:noFill/>
          </p:spPr>
          <p:txBody>
            <a:bodyPr wrap="none" rtlCol="0">
              <a:spAutoFit/>
            </a:bodyPr>
            <a:lstStyle/>
            <a:p>
              <a:r>
                <a:rPr lang="de-DE" dirty="0" smtClean="0">
                  <a:solidFill>
                    <a:schemeClr val="tx2">
                      <a:lumMod val="75000"/>
                    </a:schemeClr>
                  </a:solidFill>
                </a:rPr>
                <a:t>Begriffe </a:t>
              </a:r>
              <a:r>
                <a:rPr lang="de-DE" sz="2400" dirty="0" smtClean="0">
                  <a:solidFill>
                    <a:schemeClr val="accent6">
                      <a:lumMod val="75000"/>
                    </a:schemeClr>
                  </a:solidFill>
                </a:rPr>
                <a:t>A,R,7</a:t>
              </a:r>
              <a:r>
                <a:rPr lang="de-DE" dirty="0" smtClean="0">
                  <a:solidFill>
                    <a:schemeClr val="accent6">
                      <a:lumMod val="75000"/>
                    </a:schemeClr>
                  </a:solidFill>
                </a:rPr>
                <a:t>,</a:t>
              </a:r>
              <a:endParaRPr lang="de-DE" dirty="0">
                <a:solidFill>
                  <a:schemeClr val="accent6">
                    <a:lumMod val="75000"/>
                  </a:schemeClr>
                </a:solidFill>
              </a:endParaRPr>
            </a:p>
          </p:txBody>
        </p:sp>
        <p:sp>
          <p:nvSpPr>
            <p:cNvPr id="24" name="Ellipse 23"/>
            <p:cNvSpPr/>
            <p:nvPr/>
          </p:nvSpPr>
          <p:spPr>
            <a:xfrm>
              <a:off x="2214546" y="3071810"/>
              <a:ext cx="2143140" cy="157163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solidFill>
              </a:endParaRPr>
            </a:p>
          </p:txBody>
        </p:sp>
        <p:pic>
          <p:nvPicPr>
            <p:cNvPr id="25" name="Grafik 24" descr="DSC01488-Punkt.jpg"/>
            <p:cNvPicPr>
              <a:picLocks noChangeAspect="1"/>
            </p:cNvPicPr>
            <p:nvPr/>
          </p:nvPicPr>
          <p:blipFill>
            <a:blip r:embed="rId4" cstate="print">
              <a:clrChange>
                <a:clrFrom>
                  <a:srgbClr val="D4D2D3"/>
                </a:clrFrom>
                <a:clrTo>
                  <a:srgbClr val="D4D2D3">
                    <a:alpha val="0"/>
                  </a:srgbClr>
                </a:clrTo>
              </a:clrChange>
            </a:blip>
            <a:stretch>
              <a:fillRect/>
            </a:stretch>
          </p:blipFill>
          <p:spPr>
            <a:xfrm flipV="1">
              <a:off x="5072066" y="3714752"/>
              <a:ext cx="1298716" cy="1632754"/>
            </a:xfrm>
            <a:prstGeom prst="rect">
              <a:avLst/>
            </a:prstGeom>
          </p:spPr>
        </p:pic>
        <p:sp>
          <p:nvSpPr>
            <p:cNvPr id="33" name="Freihandform 32"/>
            <p:cNvSpPr/>
            <p:nvPr/>
          </p:nvSpPr>
          <p:spPr>
            <a:xfrm>
              <a:off x="2072640" y="2026920"/>
              <a:ext cx="2667000" cy="3370580"/>
            </a:xfrm>
            <a:custGeom>
              <a:avLst/>
              <a:gdLst>
                <a:gd name="connsiteX0" fmla="*/ 45720 w 2667000"/>
                <a:gd name="connsiteY0" fmla="*/ 137160 h 3370580"/>
                <a:gd name="connsiteX1" fmla="*/ 1432560 w 2667000"/>
                <a:gd name="connsiteY1" fmla="*/ 182880 h 3370580"/>
                <a:gd name="connsiteX2" fmla="*/ 2514600 w 2667000"/>
                <a:gd name="connsiteY2" fmla="*/ 1234440 h 3370580"/>
                <a:gd name="connsiteX3" fmla="*/ 2346960 w 2667000"/>
                <a:gd name="connsiteY3" fmla="*/ 2636520 h 3370580"/>
                <a:gd name="connsiteX4" fmla="*/ 960120 w 2667000"/>
                <a:gd name="connsiteY4" fmla="*/ 3261360 h 3370580"/>
                <a:gd name="connsiteX5" fmla="*/ 0 w 2667000"/>
                <a:gd name="connsiteY5" fmla="*/ 3291840 h 337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0" h="3370580">
                  <a:moveTo>
                    <a:pt x="45720" y="137160"/>
                  </a:moveTo>
                  <a:cubicBezTo>
                    <a:pt x="533400" y="68580"/>
                    <a:pt x="1021080" y="0"/>
                    <a:pt x="1432560" y="182880"/>
                  </a:cubicBezTo>
                  <a:cubicBezTo>
                    <a:pt x="1844040" y="365760"/>
                    <a:pt x="2362200" y="825500"/>
                    <a:pt x="2514600" y="1234440"/>
                  </a:cubicBezTo>
                  <a:cubicBezTo>
                    <a:pt x="2667000" y="1643380"/>
                    <a:pt x="2606040" y="2298700"/>
                    <a:pt x="2346960" y="2636520"/>
                  </a:cubicBezTo>
                  <a:cubicBezTo>
                    <a:pt x="2087880" y="2974340"/>
                    <a:pt x="1351280" y="3152140"/>
                    <a:pt x="960120" y="3261360"/>
                  </a:cubicBezTo>
                  <a:cubicBezTo>
                    <a:pt x="568960" y="3370580"/>
                    <a:pt x="284480" y="3331210"/>
                    <a:pt x="0" y="329184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6" name="Freihandform 35"/>
            <p:cNvSpPr/>
            <p:nvPr/>
          </p:nvSpPr>
          <p:spPr>
            <a:xfrm>
              <a:off x="4541520" y="3274060"/>
              <a:ext cx="2880360" cy="2242820"/>
            </a:xfrm>
            <a:custGeom>
              <a:avLst/>
              <a:gdLst>
                <a:gd name="connsiteX0" fmla="*/ 0 w 2880360"/>
                <a:gd name="connsiteY0" fmla="*/ 2242820 h 2242820"/>
                <a:gd name="connsiteX1" fmla="*/ 487680 w 2880360"/>
                <a:gd name="connsiteY1" fmla="*/ 200660 h 2242820"/>
                <a:gd name="connsiteX2" fmla="*/ 2880360 w 2880360"/>
                <a:gd name="connsiteY2" fmla="*/ 1038860 h 2242820"/>
              </a:gdLst>
              <a:ahLst/>
              <a:cxnLst>
                <a:cxn ang="0">
                  <a:pos x="connsiteX0" y="connsiteY0"/>
                </a:cxn>
                <a:cxn ang="0">
                  <a:pos x="connsiteX1" y="connsiteY1"/>
                </a:cxn>
                <a:cxn ang="0">
                  <a:pos x="connsiteX2" y="connsiteY2"/>
                </a:cxn>
              </a:cxnLst>
              <a:rect l="l" t="t" r="r" b="b"/>
              <a:pathLst>
                <a:path w="2880360" h="2242820">
                  <a:moveTo>
                    <a:pt x="0" y="2242820"/>
                  </a:moveTo>
                  <a:cubicBezTo>
                    <a:pt x="3810" y="1322070"/>
                    <a:pt x="7620" y="401320"/>
                    <a:pt x="487680" y="200660"/>
                  </a:cubicBezTo>
                  <a:cubicBezTo>
                    <a:pt x="967740" y="0"/>
                    <a:pt x="1924050" y="519430"/>
                    <a:pt x="2880360" y="103886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7" name="Ellipse 36"/>
            <p:cNvSpPr/>
            <p:nvPr/>
          </p:nvSpPr>
          <p:spPr>
            <a:xfrm>
              <a:off x="4929190" y="3643314"/>
              <a:ext cx="1428760" cy="178595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p:cNvSpPr txBox="1"/>
            <p:nvPr/>
          </p:nvSpPr>
          <p:spPr>
            <a:xfrm>
              <a:off x="2928926" y="4988494"/>
              <a:ext cx="5517857" cy="369332"/>
            </a:xfrm>
            <a:prstGeom prst="rect">
              <a:avLst/>
            </a:prstGeom>
            <a:noFill/>
          </p:spPr>
          <p:txBody>
            <a:bodyPr wrap="none" rtlCol="0">
              <a:spAutoFit/>
            </a:bodyPr>
            <a:lstStyle/>
            <a:p>
              <a:r>
                <a:rPr lang="de-DE" dirty="0" err="1" smtClean="0">
                  <a:solidFill>
                    <a:srgbClr val="C00000"/>
                  </a:solidFill>
                </a:rPr>
                <a:t>Diskriminanzfunktion</a:t>
              </a:r>
              <a:r>
                <a:rPr lang="de-DE" dirty="0" smtClean="0">
                  <a:solidFill>
                    <a:srgbClr val="C00000"/>
                  </a:solidFill>
                </a:rPr>
                <a:t> </a:t>
              </a:r>
              <a:r>
                <a:rPr lang="de-DE" dirty="0" smtClean="0"/>
                <a:t>(hier </a:t>
              </a:r>
              <a:r>
                <a:rPr lang="de-DE" dirty="0" err="1" smtClean="0"/>
                <a:t>aus:Support</a:t>
              </a:r>
              <a:r>
                <a:rPr lang="de-DE" dirty="0" smtClean="0"/>
                <a:t> </a:t>
              </a:r>
              <a:r>
                <a:rPr lang="de-DE" dirty="0" err="1" smtClean="0"/>
                <a:t>Vector</a:t>
              </a:r>
              <a:r>
                <a:rPr lang="de-DE" dirty="0" smtClean="0"/>
                <a:t> </a:t>
              </a:r>
              <a:r>
                <a:rPr lang="de-DE" dirty="0" err="1" smtClean="0"/>
                <a:t>Machine</a:t>
              </a:r>
              <a:r>
                <a:rPr lang="de-DE" dirty="0" smtClean="0"/>
                <a:t>) </a:t>
              </a:r>
              <a:endParaRPr lang="de-DE" dirty="0">
                <a:solidFill>
                  <a:srgbClr val="C00000"/>
                </a:solidFill>
              </a:endParaRPr>
            </a:p>
          </p:txBody>
        </p:sp>
        <p:sp>
          <p:nvSpPr>
            <p:cNvPr id="39" name="Textfeld 38"/>
            <p:cNvSpPr txBox="1"/>
            <p:nvPr/>
          </p:nvSpPr>
          <p:spPr>
            <a:xfrm>
              <a:off x="3643306" y="1785926"/>
              <a:ext cx="5306774" cy="461665"/>
            </a:xfrm>
            <a:prstGeom prst="rect">
              <a:avLst/>
            </a:prstGeom>
            <a:noFill/>
          </p:spPr>
          <p:txBody>
            <a:bodyPr wrap="none" rtlCol="0">
              <a:spAutoFit/>
            </a:bodyPr>
            <a:lstStyle/>
            <a:p>
              <a:r>
                <a:rPr lang="de-DE" dirty="0" smtClean="0">
                  <a:solidFill>
                    <a:srgbClr val="FF0000"/>
                  </a:solidFill>
                </a:rPr>
                <a:t>Die Objekte </a:t>
              </a:r>
              <a:r>
                <a:rPr lang="de-DE" sz="2400" dirty="0" smtClean="0">
                  <a:solidFill>
                    <a:srgbClr val="FF0000"/>
                  </a:solidFill>
                </a:rPr>
                <a:t>müssen</a:t>
              </a:r>
              <a:r>
                <a:rPr lang="de-DE" dirty="0" smtClean="0">
                  <a:solidFill>
                    <a:srgbClr val="FF0000"/>
                  </a:solidFill>
                </a:rPr>
                <a:t> von Verfahren markiert werden</a:t>
              </a:r>
              <a:endParaRPr lang="de-DE" dirty="0">
                <a:solidFill>
                  <a:srgbClr val="FF000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Lebenslagen (1)</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8</a:t>
            </a:fld>
            <a:endParaRPr lang="de-DE"/>
          </a:p>
        </p:txBody>
      </p:sp>
      <p:sp>
        <p:nvSpPr>
          <p:cNvPr id="7" name="Rechteck 6"/>
          <p:cNvSpPr/>
          <p:nvPr/>
        </p:nvSpPr>
        <p:spPr>
          <a:xfrm>
            <a:off x="857224" y="1582340"/>
            <a:ext cx="7572428" cy="4893647"/>
          </a:xfrm>
          <a:prstGeom prst="rect">
            <a:avLst/>
          </a:prstGeom>
        </p:spPr>
        <p:txBody>
          <a:bodyPr wrap="square">
            <a:spAutoFit/>
          </a:bodyPr>
          <a:lstStyle/>
          <a:p>
            <a:pPr algn="just"/>
            <a:r>
              <a:rPr lang="de-DE" sz="2400" dirty="0" smtClean="0">
                <a:latin typeface="Times New Roman"/>
              </a:rPr>
              <a:t>Der Lebenslagenansatz eignet sich einerseits als Analyseinstrument für die zielgruppenorientierte Erfassung von Politikfeldern und damit als Grundlage für die Politikgestaltung nach dem </a:t>
            </a:r>
            <a:r>
              <a:rPr lang="de-DE" sz="2400" dirty="0" smtClean="0">
                <a:solidFill>
                  <a:srgbClr val="FF0000"/>
                </a:solidFill>
                <a:latin typeface="Times New Roman"/>
              </a:rPr>
              <a:t>Gender Mainstreaming</a:t>
            </a:r>
            <a:r>
              <a:rPr lang="de-DE" sz="2400" dirty="0" smtClean="0">
                <a:latin typeface="Times New Roman"/>
              </a:rPr>
              <a:t>. Bund.de orientiert sich mit dem Lebenslagenprinzip an den mit Deutschland-Online gemeinsam erarbeiteten Ergebnissen. </a:t>
            </a:r>
            <a:endParaRPr lang="de-DE" sz="2400" dirty="0" smtClean="0"/>
          </a:p>
          <a:p>
            <a:pPr algn="just"/>
            <a:endParaRPr lang="de-DE" sz="2400" dirty="0" smtClean="0">
              <a:latin typeface="Times New Roman"/>
            </a:endParaRPr>
          </a:p>
          <a:p>
            <a:pPr algn="just"/>
            <a:endParaRPr lang="de-DE" sz="2400" dirty="0" smtClean="0">
              <a:latin typeface="Times New Roman"/>
            </a:endParaRPr>
          </a:p>
          <a:p>
            <a:pPr algn="just"/>
            <a:r>
              <a:rPr lang="de-DE" sz="2400" dirty="0" smtClean="0">
                <a:latin typeface="Times New Roman"/>
              </a:rPr>
              <a:t>Die Umsetzung des Gender Mainstreaming wird bereits verschiedentlich für eine Klassifizierung der von der öffentlichen Hand bereitgestellten Internet-Diensten Services und Informationen genutzt  Bayern, Baden-W., Gemeinden (z.T. standardisiert nach Bund/Länder AG)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Lebenslagen (2)</a:t>
            </a:r>
            <a:endParaRPr lang="de-DE" dirty="0"/>
          </a:p>
        </p:txBody>
      </p:sp>
      <p:sp>
        <p:nvSpPr>
          <p:cNvPr id="3" name="Foliennummernplatzhalter 2"/>
          <p:cNvSpPr>
            <a:spLocks noGrp="1"/>
          </p:cNvSpPr>
          <p:nvPr>
            <p:ph type="sldNum" sz="quarter" idx="12"/>
          </p:nvPr>
        </p:nvSpPr>
        <p:spPr/>
        <p:txBody>
          <a:bodyPr/>
          <a:lstStyle/>
          <a:p>
            <a:fld id="{4326B657-8F2E-4285-B51D-9172AAE0014B}" type="slidenum">
              <a:rPr lang="de-DE" smtClean="0"/>
              <a:pPr/>
              <a:t>9</a:t>
            </a:fld>
            <a:endParaRPr lang="de-DE"/>
          </a:p>
        </p:txBody>
      </p:sp>
      <p:sp>
        <p:nvSpPr>
          <p:cNvPr id="5" name="Rechteck 4"/>
          <p:cNvSpPr/>
          <p:nvPr/>
        </p:nvSpPr>
        <p:spPr>
          <a:xfrm>
            <a:off x="675191" y="2272929"/>
            <a:ext cx="8501090" cy="1200329"/>
          </a:xfrm>
          <a:prstGeom prst="rect">
            <a:avLst/>
          </a:prstGeom>
        </p:spPr>
        <p:txBody>
          <a:bodyPr wrap="square">
            <a:spAutoFit/>
          </a:bodyPr>
          <a:lstStyle/>
          <a:p>
            <a:r>
              <a:rPr lang="de-DE" dirty="0" smtClean="0"/>
              <a:t>„Wichtiger Schwerpunkt ist der Ausbau von </a:t>
            </a:r>
            <a:r>
              <a:rPr lang="de-DE" dirty="0" smtClean="0">
                <a:solidFill>
                  <a:srgbClr val="FF0000"/>
                </a:solidFill>
              </a:rPr>
              <a:t>zielgruppenorientierten </a:t>
            </a:r>
            <a:r>
              <a:rPr lang="de-DE" dirty="0" smtClean="0"/>
              <a:t>Portalen und</a:t>
            </a:r>
          </a:p>
          <a:p>
            <a:r>
              <a:rPr lang="de-DE" dirty="0" smtClean="0"/>
              <a:t>Vertriebs- bzw. Zugangswegen. Dabei ist ein einheitlicher, umfassender und aktueller</a:t>
            </a:r>
          </a:p>
          <a:p>
            <a:r>
              <a:rPr lang="de-DE" dirty="0" smtClean="0"/>
              <a:t>Internet-Auftritt der gesamten Verwaltung in den neuen Medien unabdingbar,</a:t>
            </a:r>
          </a:p>
          <a:p>
            <a:r>
              <a:rPr lang="de-DE" b="1" dirty="0" smtClean="0">
                <a:solidFill>
                  <a:srgbClr val="FF0000"/>
                </a:solidFill>
              </a:rPr>
              <a:t>da </a:t>
            </a:r>
            <a:r>
              <a:rPr lang="de-DE" b="1" dirty="0" err="1" smtClean="0">
                <a:solidFill>
                  <a:srgbClr val="FF0000"/>
                </a:solidFill>
              </a:rPr>
              <a:t>lebenslagen</a:t>
            </a:r>
            <a:r>
              <a:rPr lang="de-DE" b="1" dirty="0" smtClean="0">
                <a:solidFill>
                  <a:srgbClr val="FF0000"/>
                </a:solidFill>
              </a:rPr>
              <a:t>- und anlassbezogene Geschäftsprozesse über die Grenzen einzelner</a:t>
            </a:r>
            <a:endParaRPr lang="de-DE" b="1" dirty="0">
              <a:solidFill>
                <a:srgbClr val="FF0000"/>
              </a:solidFill>
            </a:endParaRPr>
          </a:p>
        </p:txBody>
      </p:sp>
      <p:sp>
        <p:nvSpPr>
          <p:cNvPr id="6" name="Rechteck 5"/>
          <p:cNvSpPr/>
          <p:nvPr/>
        </p:nvSpPr>
        <p:spPr>
          <a:xfrm>
            <a:off x="669036" y="3357562"/>
            <a:ext cx="8429652" cy="923330"/>
          </a:xfrm>
          <a:prstGeom prst="rect">
            <a:avLst/>
          </a:prstGeom>
        </p:spPr>
        <p:txBody>
          <a:bodyPr wrap="square">
            <a:spAutoFit/>
          </a:bodyPr>
          <a:lstStyle/>
          <a:p>
            <a:r>
              <a:rPr lang="de-DE" b="1" dirty="0" smtClean="0">
                <a:solidFill>
                  <a:srgbClr val="FF0000"/>
                </a:solidFill>
              </a:rPr>
              <a:t>Verwaltungen hinweg reichen</a:t>
            </a:r>
            <a:r>
              <a:rPr lang="de-DE" dirty="0" smtClean="0"/>
              <a:t>. Zu diesen Portaldiensten gehören ein bürgerorientiertes</a:t>
            </a:r>
          </a:p>
          <a:p>
            <a:r>
              <a:rPr lang="de-DE" dirty="0" smtClean="0"/>
              <a:t>Informations- und Dienstleistungsportal, ein unternehmensorientiertes</a:t>
            </a:r>
          </a:p>
          <a:p>
            <a:r>
              <a:rPr lang="de-DE" dirty="0" smtClean="0"/>
              <a:t>Dienstleistungsportal und ein Portal „aktive Bürgergesellschaft“ (Partizipationsportal).“</a:t>
            </a:r>
            <a:endParaRPr lang="de-DE" dirty="0"/>
          </a:p>
        </p:txBody>
      </p:sp>
      <p:sp>
        <p:nvSpPr>
          <p:cNvPr id="7" name="Textfeld 6"/>
          <p:cNvSpPr txBox="1"/>
          <p:nvPr/>
        </p:nvSpPr>
        <p:spPr>
          <a:xfrm>
            <a:off x="928662" y="4786322"/>
            <a:ext cx="7613687" cy="1200329"/>
          </a:xfrm>
          <a:prstGeom prst="rect">
            <a:avLst/>
          </a:prstGeom>
          <a:noFill/>
        </p:spPr>
        <p:txBody>
          <a:bodyPr wrap="none" rtlCol="0">
            <a:spAutoFit/>
          </a:bodyPr>
          <a:lstStyle/>
          <a:p>
            <a:r>
              <a:rPr lang="de-DE" dirty="0" smtClean="0"/>
              <a:t>Aus: </a:t>
            </a:r>
            <a:r>
              <a:rPr lang="de-DE" b="1" dirty="0" smtClean="0"/>
              <a:t>Aktivitäten zur Staats- und Verwaltungsmodernisierung</a:t>
            </a:r>
          </a:p>
          <a:p>
            <a:r>
              <a:rPr lang="de-DE" b="1" dirty="0" smtClean="0"/>
              <a:t>in den Ländern und beim Bund, S 6. (BW, S 38, Berlin)</a:t>
            </a:r>
          </a:p>
          <a:p>
            <a:endParaRPr lang="de-DE" b="1" dirty="0" smtClean="0"/>
          </a:p>
          <a:p>
            <a:r>
              <a:rPr lang="de-DE" dirty="0" smtClean="0"/>
              <a:t>http://www.inneres.sachsen-anhalt.de/min/r14/download/brosch_verwref.pdf</a:t>
            </a: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1655</Words>
  <Application>Microsoft Office PowerPoint</Application>
  <PresentationFormat>Bildschirmpräsentation (4:3)</PresentationFormat>
  <Paragraphs>744</Paragraphs>
  <Slides>47</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47</vt:i4>
      </vt:variant>
    </vt:vector>
  </HeadingPairs>
  <TitlesOfParts>
    <vt:vector size="49" baseType="lpstr">
      <vt:lpstr>Larissa-Design</vt:lpstr>
      <vt:lpstr>Dokument</vt:lpstr>
      <vt:lpstr>  Methodik zu automatisierten Kategorisierungsverfahren der Internetsuchmaschine des Bayern-Portals  Erich Weihs,  erich.weihs@web.de München </vt:lpstr>
      <vt:lpstr>Warum</vt:lpstr>
      <vt:lpstr>Agenda</vt:lpstr>
      <vt:lpstr>Aufgabenstellung der Klassifizierung</vt:lpstr>
      <vt:lpstr>Verfahren nach der Faktorenanalyse das Verfahren wählt ein Koordinatensystem</vt:lpstr>
      <vt:lpstr>Segmentierende Verfahren 1</vt:lpstr>
      <vt:lpstr>Segmentierende Verfahren 2</vt:lpstr>
      <vt:lpstr>Lebenslagen (1)</vt:lpstr>
      <vt:lpstr>Lebenslagen (2)</vt:lpstr>
      <vt:lpstr>Lebenslagen (3)</vt:lpstr>
      <vt:lpstr>Umweltthemen in den Lebenslagen</vt:lpstr>
      <vt:lpstr>Umsetzung</vt:lpstr>
      <vt:lpstr>Erfassung der Daten</vt:lpstr>
      <vt:lpstr>Gliederung in Teildatenräume</vt:lpstr>
      <vt:lpstr>Der  Hauptdatenraum</vt:lpstr>
      <vt:lpstr>Indexierung</vt:lpstr>
      <vt:lpstr>Angewandte Methoden der Klassifizierung</vt:lpstr>
      <vt:lpstr>Semantisch basierte Klassendefinition</vt:lpstr>
      <vt:lpstr>Semantische Definition</vt:lpstr>
      <vt:lpstr>Klassifizierung</vt:lpstr>
      <vt:lpstr>Automatische Klassifizierung</vt:lpstr>
      <vt:lpstr>Semantisch versus multivariat (1)</vt:lpstr>
      <vt:lpstr>Semantisch versus multivariat (2)</vt:lpstr>
      <vt:lpstr>Metatags (1)</vt:lpstr>
      <vt:lpstr>Metatags (2)</vt:lpstr>
      <vt:lpstr>Metatags (3)</vt:lpstr>
      <vt:lpstr>Finden</vt:lpstr>
      <vt:lpstr>Qualitätssicherung</vt:lpstr>
      <vt:lpstr>Qualitätssicherung</vt:lpstr>
      <vt:lpstr>Qualitätssicherung (3)</vt:lpstr>
      <vt:lpstr>Häufigkeiten der Hauptkategorien im Zeitvergleich</vt:lpstr>
      <vt:lpstr>Schnittstellen</vt:lpstr>
      <vt:lpstr>Unterschiede zum „öffentlichen“ google</vt:lpstr>
      <vt:lpstr>Präsentation</vt:lpstr>
      <vt:lpstr>Oberfläche der Findemaschine</vt:lpstr>
      <vt:lpstr>Folie 36</vt:lpstr>
      <vt:lpstr>Umzug</vt:lpstr>
      <vt:lpstr>Umzug</vt:lpstr>
      <vt:lpstr>Umzug in München</vt:lpstr>
      <vt:lpstr>Geotope</vt:lpstr>
      <vt:lpstr>Finden</vt:lpstr>
      <vt:lpstr>Folie 42</vt:lpstr>
      <vt:lpstr>Folie 43</vt:lpstr>
      <vt:lpstr>Folie 44</vt:lpstr>
      <vt:lpstr>Folie 45</vt:lpstr>
      <vt:lpstr>Häufigkeiten der Hauptkategorien</vt:lpstr>
      <vt:lpstr>Lebenslagen „Meine Umwelt“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Methodik zu automatisierten Kategorisierungsverfahren der Internetsuchmaschine des Bayern-Portals  Erich Weihs, wedata München </dc:title>
  <dc:creator>weh</dc:creator>
  <cp:lastModifiedBy>weh</cp:lastModifiedBy>
  <cp:revision>65</cp:revision>
  <dcterms:created xsi:type="dcterms:W3CDTF">2008-05-29T14:33:19Z</dcterms:created>
  <dcterms:modified xsi:type="dcterms:W3CDTF">2008-06-05T07:05:50Z</dcterms:modified>
</cp:coreProperties>
</file>